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7"/>
  </p:notesMasterIdLst>
  <p:sldIdLst>
    <p:sldId id="272" r:id="rId2"/>
    <p:sldId id="312" r:id="rId3"/>
    <p:sldId id="322" r:id="rId4"/>
    <p:sldId id="324" r:id="rId5"/>
    <p:sldId id="325" r:id="rId6"/>
    <p:sldId id="323" r:id="rId7"/>
    <p:sldId id="326" r:id="rId8"/>
    <p:sldId id="321" r:id="rId9"/>
    <p:sldId id="327" r:id="rId10"/>
    <p:sldId id="328" r:id="rId11"/>
    <p:sldId id="315" r:id="rId12"/>
    <p:sldId id="293" r:id="rId13"/>
    <p:sldId id="274" r:id="rId14"/>
    <p:sldId id="303" r:id="rId15"/>
    <p:sldId id="31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ko Green" initials="YG" lastIdx="1" clrIdx="0">
    <p:extLst>
      <p:ext uri="{19B8F6BF-5375-455C-9EA6-DF929625EA0E}">
        <p15:presenceInfo xmlns:p15="http://schemas.microsoft.com/office/powerpoint/2012/main" userId="S-1-5-21-839558223-3840241481-829473987-6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38C"/>
    <a:srgbClr val="092F4B"/>
    <a:srgbClr val="A34729"/>
    <a:srgbClr val="BA7132"/>
    <a:srgbClr val="145052"/>
    <a:srgbClr val="156493"/>
    <a:srgbClr val="175050"/>
    <a:srgbClr val="4472C4"/>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1" autoAdjust="0"/>
    <p:restoredTop sz="94660"/>
  </p:normalViewPr>
  <p:slideViewPr>
    <p:cSldViewPr snapToGrid="0">
      <p:cViewPr varScale="1">
        <p:scale>
          <a:sx n="74" d="100"/>
          <a:sy n="74" d="100"/>
        </p:scale>
        <p:origin x="11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36662B0-B7AA-496A-83AB-C7BE7107F2E0}" type="datetimeFigureOut">
              <a:rPr lang="en-US" smtClean="0"/>
              <a:t>4/27/2016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9604C20-CE0C-4C08-A03C-58C4E1985270}" type="slidenum">
              <a:rPr lang="en-US" smtClean="0"/>
              <a:t>‹#›</a:t>
            </a:fld>
            <a:endParaRPr lang="en-US"/>
          </a:p>
        </p:txBody>
      </p:sp>
    </p:spTree>
    <p:extLst>
      <p:ext uri="{BB962C8B-B14F-4D97-AF65-F5344CB8AC3E}">
        <p14:creationId xmlns:p14="http://schemas.microsoft.com/office/powerpoint/2010/main" val="399361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a:p>
        </p:txBody>
      </p:sp>
    </p:spTree>
    <p:extLst>
      <p:ext uri="{BB962C8B-B14F-4D97-AF65-F5344CB8AC3E}">
        <p14:creationId xmlns:p14="http://schemas.microsoft.com/office/powerpoint/2010/main" val="288367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12</a:t>
            </a:fld>
            <a:endParaRPr lang="en-US"/>
          </a:p>
        </p:txBody>
      </p:sp>
    </p:spTree>
    <p:extLst>
      <p:ext uri="{BB962C8B-B14F-4D97-AF65-F5344CB8AC3E}">
        <p14:creationId xmlns:p14="http://schemas.microsoft.com/office/powerpoint/2010/main" val="70891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slide for diagrams or other graphic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13</a:t>
            </a:fld>
            <a:endParaRPr lang="en-US"/>
          </a:p>
        </p:txBody>
      </p:sp>
    </p:spTree>
    <p:extLst>
      <p:ext uri="{BB962C8B-B14F-4D97-AF65-F5344CB8AC3E}">
        <p14:creationId xmlns:p14="http://schemas.microsoft.com/office/powerpoint/2010/main" val="294333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14</a:t>
            </a:fld>
            <a:endParaRPr lang="en-US"/>
          </a:p>
        </p:txBody>
      </p:sp>
    </p:spTree>
    <p:extLst>
      <p:ext uri="{BB962C8B-B14F-4D97-AF65-F5344CB8AC3E}">
        <p14:creationId xmlns:p14="http://schemas.microsoft.com/office/powerpoint/2010/main" val="404548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15</a:t>
            </a:fld>
            <a:endParaRPr lang="en-US"/>
          </a:p>
        </p:txBody>
      </p:sp>
    </p:spTree>
    <p:extLst>
      <p:ext uri="{BB962C8B-B14F-4D97-AF65-F5344CB8AC3E}">
        <p14:creationId xmlns:p14="http://schemas.microsoft.com/office/powerpoint/2010/main" val="161688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2</a:t>
            </a:fld>
            <a:endParaRPr lang="en-US"/>
          </a:p>
        </p:txBody>
      </p:sp>
    </p:spTree>
    <p:extLst>
      <p:ext uri="{BB962C8B-B14F-4D97-AF65-F5344CB8AC3E}">
        <p14:creationId xmlns:p14="http://schemas.microsoft.com/office/powerpoint/2010/main" val="177718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3</a:t>
            </a:fld>
            <a:endParaRPr lang="en-US"/>
          </a:p>
        </p:txBody>
      </p:sp>
    </p:spTree>
    <p:extLst>
      <p:ext uri="{BB962C8B-B14F-4D97-AF65-F5344CB8AC3E}">
        <p14:creationId xmlns:p14="http://schemas.microsoft.com/office/powerpoint/2010/main" val="1542913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4</a:t>
            </a:fld>
            <a:endParaRPr lang="en-US"/>
          </a:p>
        </p:txBody>
      </p:sp>
    </p:spTree>
    <p:extLst>
      <p:ext uri="{BB962C8B-B14F-4D97-AF65-F5344CB8AC3E}">
        <p14:creationId xmlns:p14="http://schemas.microsoft.com/office/powerpoint/2010/main" val="109410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5</a:t>
            </a:fld>
            <a:endParaRPr lang="en-US"/>
          </a:p>
        </p:txBody>
      </p:sp>
    </p:spTree>
    <p:extLst>
      <p:ext uri="{BB962C8B-B14F-4D97-AF65-F5344CB8AC3E}">
        <p14:creationId xmlns:p14="http://schemas.microsoft.com/office/powerpoint/2010/main" val="1690845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6</a:t>
            </a:fld>
            <a:endParaRPr lang="en-US"/>
          </a:p>
        </p:txBody>
      </p:sp>
    </p:spTree>
    <p:extLst>
      <p:ext uri="{BB962C8B-B14F-4D97-AF65-F5344CB8AC3E}">
        <p14:creationId xmlns:p14="http://schemas.microsoft.com/office/powerpoint/2010/main" val="249466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simpler agenda slide, the outline for your presentation.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7</a:t>
            </a:fld>
            <a:endParaRPr lang="en-US"/>
          </a:p>
        </p:txBody>
      </p:sp>
    </p:spTree>
    <p:extLst>
      <p:ext uri="{BB962C8B-B14F-4D97-AF65-F5344CB8AC3E}">
        <p14:creationId xmlns:p14="http://schemas.microsoft.com/office/powerpoint/2010/main" val="722044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8</a:t>
            </a:fld>
            <a:endParaRPr lang="en-US"/>
          </a:p>
        </p:txBody>
      </p:sp>
    </p:spTree>
    <p:extLst>
      <p:ext uri="{BB962C8B-B14F-4D97-AF65-F5344CB8AC3E}">
        <p14:creationId xmlns:p14="http://schemas.microsoft.com/office/powerpoint/2010/main" val="158464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Breakup</a:t>
            </a:r>
            <a:r>
              <a:rPr lang="en-US" baseline="0" dirty="0" smtClean="0"/>
              <a:t> your presentation, divide it into sections.  This is especially useful if most of your presentation is text.</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11</a:t>
            </a:fld>
            <a:endParaRPr lang="en-US"/>
          </a:p>
        </p:txBody>
      </p:sp>
    </p:spTree>
    <p:extLst>
      <p:ext uri="{BB962C8B-B14F-4D97-AF65-F5344CB8AC3E}">
        <p14:creationId xmlns:p14="http://schemas.microsoft.com/office/powerpoint/2010/main" val="33603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2FAB19-4453-4503-A4F7-C1B09C92C4C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331486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FAB19-4453-4503-A4F7-C1B09C92C4C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237246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FAB19-4453-4503-A4F7-C1B09C92C4C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1806386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15843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17832329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38702785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2447005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131457493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5">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b="0" i="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56794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duotone>
              <a:schemeClr val="accent1">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pic>
        <p:nvPicPr>
          <p:cNvPr id="5" name="Picture 4"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241662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b="0" i="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Name of an Agenda Item</a:t>
            </a:r>
          </a:p>
          <a:p>
            <a:pPr lvl="0"/>
            <a:r>
              <a:rPr lang="en-US" dirty="0" smtClean="0"/>
              <a:t>Section Divider</a:t>
            </a: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09247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2FAB19-4453-4503-A4F7-C1B09C92C4C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1491331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6318497"/>
            <a:ext cx="9152141" cy="547644"/>
          </a:xfrm>
          <a:prstGeom prst="rect">
            <a:avLst/>
          </a:prstGeom>
        </p:spPr>
      </p:pic>
      <p:sp>
        <p:nvSpPr>
          <p:cNvPr id="34" name="Slide Number Placeholder 5"/>
          <p:cNvSpPr txBox="1">
            <a:spLocks/>
          </p:cNvSpPr>
          <p:nvPr userDrawn="1"/>
        </p:nvSpPr>
        <p:spPr>
          <a:xfrm>
            <a:off x="6826732" y="64149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spTree>
    <p:extLst>
      <p:ext uri="{BB962C8B-B14F-4D97-AF65-F5344CB8AC3E}">
        <p14:creationId xmlns:p14="http://schemas.microsoft.com/office/powerpoint/2010/main" val="27588176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2FAB19-4453-4503-A4F7-C1B09C92C4C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318163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2FAB19-4453-4503-A4F7-C1B09C92C4CC}"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209737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2FAB19-4453-4503-A4F7-C1B09C92C4CC}"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207045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2FAB19-4453-4503-A4F7-C1B09C92C4CC}" type="datetimeFigureOut">
              <a:rPr lang="en-US" smtClean="0"/>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340180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FAB19-4453-4503-A4F7-C1B09C92C4CC}"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143067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FAB19-4453-4503-A4F7-C1B09C92C4CC}"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135658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FAB19-4453-4503-A4F7-C1B09C92C4CC}"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9B0C-28FC-4E47-90BD-04320A929E47}" type="slidenum">
              <a:rPr lang="en-US" smtClean="0"/>
              <a:t>‹#›</a:t>
            </a:fld>
            <a:endParaRPr lang="en-US"/>
          </a:p>
        </p:txBody>
      </p:sp>
    </p:spTree>
    <p:extLst>
      <p:ext uri="{BB962C8B-B14F-4D97-AF65-F5344CB8AC3E}">
        <p14:creationId xmlns:p14="http://schemas.microsoft.com/office/powerpoint/2010/main" val="402831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FAB19-4453-4503-A4F7-C1B09C92C4CC}" type="datetimeFigureOut">
              <a:rPr lang="en-US" smtClean="0"/>
              <a:t>4/27/2016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79B0C-28FC-4E47-90BD-04320A929E47}" type="slidenum">
              <a:rPr lang="en-US" smtClean="0"/>
              <a:t>‹#›</a:t>
            </a:fld>
            <a:endParaRPr lang="en-US"/>
          </a:p>
        </p:txBody>
      </p:sp>
    </p:spTree>
    <p:extLst>
      <p:ext uri="{BB962C8B-B14F-4D97-AF65-F5344CB8AC3E}">
        <p14:creationId xmlns:p14="http://schemas.microsoft.com/office/powerpoint/2010/main" val="6828539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 id="2147483675" r:id="rId13"/>
    <p:sldLayoutId id="2147483676" r:id="rId14"/>
    <p:sldLayoutId id="2147483681" r:id="rId15"/>
    <p:sldLayoutId id="2147483687" r:id="rId16"/>
    <p:sldLayoutId id="2147483690" r:id="rId17"/>
    <p:sldLayoutId id="2147483691" r:id="rId18"/>
    <p:sldLayoutId id="2147483692" r:id="rId19"/>
    <p:sldLayoutId id="2147483693"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6115" y="4374678"/>
            <a:ext cx="6727417" cy="1297791"/>
          </a:xfrm>
          <a:prstGeom prst="rect">
            <a:avLst/>
          </a:prstGeom>
          <a:noFill/>
        </p:spPr>
        <p:txBody>
          <a:bodyPr wrap="square" rtlCol="0">
            <a:spAutoFit/>
          </a:bodyPr>
          <a:lstStyle/>
          <a:p>
            <a:pPr>
              <a:lnSpc>
                <a:spcPts val="4700"/>
              </a:lnSpc>
            </a:pPr>
            <a:r>
              <a:rPr lang="en-US" sz="4000" dirty="0" smtClean="0">
                <a:solidFill>
                  <a:srgbClr val="FFFFFF"/>
                </a:solidFill>
                <a:latin typeface="Source Sans Pro"/>
                <a:cs typeface="Source Sans Pro"/>
              </a:rPr>
              <a:t>Implementation Oversight Task Force (IOTF) Meeting</a:t>
            </a:r>
            <a:endParaRPr lang="en-US" sz="4000" dirty="0">
              <a:solidFill>
                <a:srgbClr val="FFFFFF"/>
              </a:solidFill>
              <a:latin typeface="Source Sans Pro"/>
              <a:cs typeface="Source Sans Pro"/>
            </a:endParaRPr>
          </a:p>
        </p:txBody>
      </p:sp>
      <p:sp>
        <p:nvSpPr>
          <p:cNvPr id="4" name="TextBox 3"/>
          <p:cNvSpPr txBox="1"/>
          <p:nvPr/>
        </p:nvSpPr>
        <p:spPr>
          <a:xfrm>
            <a:off x="2076114" y="5551366"/>
            <a:ext cx="2436886" cy="400110"/>
          </a:xfrm>
          <a:prstGeom prst="rect">
            <a:avLst/>
          </a:prstGeom>
          <a:noFill/>
        </p:spPr>
        <p:txBody>
          <a:bodyPr wrap="none" rtlCol="0">
            <a:spAutoFit/>
          </a:bodyPr>
          <a:lstStyle/>
          <a:p>
            <a:r>
              <a:rPr lang="en-US" sz="2000" dirty="0" smtClean="0">
                <a:solidFill>
                  <a:srgbClr val="FFFFFF"/>
                </a:solidFill>
                <a:latin typeface="Source Sans Pro"/>
                <a:ea typeface="Wingdings"/>
                <a:cs typeface="Source Sans Pro"/>
                <a:sym typeface="Wingdings"/>
              </a:rPr>
              <a:t>Call #7 | 27 April 2016</a:t>
            </a:r>
            <a:endParaRPr lang="en-US" sz="2000" dirty="0">
              <a:solidFill>
                <a:srgbClr val="FFFFFF"/>
              </a:solidFill>
              <a:latin typeface="Source Sans Pro"/>
              <a:cs typeface="Source Sans Pro"/>
            </a:endParaRPr>
          </a:p>
        </p:txBody>
      </p:sp>
    </p:spTree>
    <p:extLst>
      <p:ext uri="{BB962C8B-B14F-4D97-AF65-F5344CB8AC3E}">
        <p14:creationId xmlns:p14="http://schemas.microsoft.com/office/powerpoint/2010/main" val="1947431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ICANN-PTI Contract</a:t>
            </a:r>
            <a:endParaRPr lang="en-US" dirty="0"/>
          </a:p>
        </p:txBody>
      </p:sp>
      <p:sp>
        <p:nvSpPr>
          <p:cNvPr id="4" name="TextBox 3"/>
          <p:cNvSpPr txBox="1"/>
          <p:nvPr/>
        </p:nvSpPr>
        <p:spPr>
          <a:xfrm>
            <a:off x="336610" y="640505"/>
            <a:ext cx="8454081" cy="5724646"/>
          </a:xfrm>
          <a:prstGeom prst="rect">
            <a:avLst/>
          </a:prstGeom>
          <a:noFill/>
        </p:spPr>
        <p:txBody>
          <a:bodyPr wrap="square" rtlCol="0">
            <a:spAutoFit/>
          </a:bodyPr>
          <a:lstStyle/>
          <a:p>
            <a:pPr marL="285750" indent="-285750">
              <a:buFont typeface="Arial"/>
              <a:buChar char="•"/>
            </a:pPr>
            <a:r>
              <a:rPr lang="en-US" dirty="0" smtClean="0"/>
              <a:t>ICANN is drafting contract based on term sheet provided in Annex S</a:t>
            </a:r>
          </a:p>
          <a:p>
            <a:pPr marL="285750" indent="-285750">
              <a:buFont typeface="Arial"/>
              <a:buChar char="•"/>
            </a:pPr>
            <a:r>
              <a:rPr lang="en-US" dirty="0" smtClean="0"/>
              <a:t>Contract will be drafted to meet the requirements of the CWG with the ability for ICANN to sub-contract the performance of the number and protocol parameter services to PTI</a:t>
            </a:r>
          </a:p>
          <a:p>
            <a:pPr marL="285750" indent="-285750">
              <a:buFont typeface="Arial"/>
              <a:buChar char="•"/>
            </a:pPr>
            <a:r>
              <a:rPr lang="en-US" dirty="0" smtClean="0"/>
              <a:t>Additional input sources for the contract include:</a:t>
            </a:r>
          </a:p>
          <a:p>
            <a:pPr marL="742950" lvl="1" indent="-285750">
              <a:buFont typeface="Arial"/>
              <a:buChar char="•"/>
            </a:pPr>
            <a:r>
              <a:rPr lang="en-US" dirty="0" smtClean="0"/>
              <a:t>Annex E – IANA contract provisions that should be carried over</a:t>
            </a:r>
          </a:p>
          <a:p>
            <a:pPr marL="742950" lvl="1" indent="-285750">
              <a:buFont typeface="Arial"/>
              <a:buChar char="•"/>
            </a:pPr>
            <a:r>
              <a:rPr lang="en-US" dirty="0" smtClean="0"/>
              <a:t>ICANN draft Bylaws</a:t>
            </a:r>
          </a:p>
          <a:p>
            <a:pPr marL="742950" lvl="1" indent="-285750">
              <a:buFont typeface="Arial"/>
              <a:buChar char="•"/>
            </a:pPr>
            <a:r>
              <a:rPr lang="en-US" dirty="0" smtClean="0"/>
              <a:t>Annex C – Principles and criteria that should underpin decisions on the transition of NTIA stewardship for names functions</a:t>
            </a:r>
          </a:p>
          <a:p>
            <a:pPr marL="285750" indent="-285750">
              <a:buFont typeface="Arial"/>
              <a:buChar char="•"/>
            </a:pPr>
            <a:r>
              <a:rPr lang="en-US" dirty="0" smtClean="0"/>
              <a:t>TIMING: A draft of the contract and updated term sheet should be ready toward the end of May. Last part of May and all of June are planned for review process. Public comment period during the month of July.</a:t>
            </a:r>
          </a:p>
          <a:p>
            <a:pPr marL="285750" indent="-285750">
              <a:buFont typeface="Arial"/>
              <a:buChar char="•"/>
            </a:pPr>
            <a:r>
              <a:rPr lang="en-US" dirty="0" smtClean="0"/>
              <a:t>PROCESS: </a:t>
            </a:r>
            <a:r>
              <a:rPr lang="en-US" dirty="0"/>
              <a:t>Need to develop process for community and ICANN to work together to iterate and finalize </a:t>
            </a:r>
            <a:r>
              <a:rPr lang="en-US" dirty="0" smtClean="0"/>
              <a:t>contract </a:t>
            </a:r>
            <a:r>
              <a:rPr lang="en-US" dirty="0"/>
              <a:t>for public-comment </a:t>
            </a:r>
            <a:r>
              <a:rPr lang="en-US" dirty="0" smtClean="0"/>
              <a:t>posting</a:t>
            </a:r>
          </a:p>
          <a:p>
            <a:pPr marL="742950" lvl="1" indent="-285750">
              <a:buFont typeface="Arial"/>
              <a:buChar char="•"/>
            </a:pPr>
            <a:r>
              <a:rPr lang="en-US" dirty="0" smtClean="0"/>
              <a:t>Proposed Process:</a:t>
            </a:r>
          </a:p>
          <a:p>
            <a:pPr marL="1200150" lvl="2" indent="-285750">
              <a:buFont typeface="Arial"/>
              <a:buChar char="•"/>
            </a:pPr>
            <a:r>
              <a:rPr lang="en-US" sz="1600" dirty="0" smtClean="0"/>
              <a:t>IOTF and Sidley legal team review draft simultaneously</a:t>
            </a:r>
          </a:p>
          <a:p>
            <a:pPr marL="1200150" lvl="2" indent="-285750">
              <a:buFont typeface="Arial"/>
              <a:buChar char="•"/>
            </a:pPr>
            <a:r>
              <a:rPr lang="en-US" sz="1600" dirty="0" smtClean="0"/>
              <a:t>ICANN holds call with Sidley, IOTF to discuss/resolves issues</a:t>
            </a:r>
          </a:p>
          <a:p>
            <a:pPr marL="1200150" lvl="2" indent="-285750">
              <a:buFont typeface="Arial"/>
              <a:buChar char="•"/>
            </a:pPr>
            <a:r>
              <a:rPr lang="en-US" sz="1600" dirty="0" smtClean="0"/>
              <a:t>Final draft shared with CWG for review and feedback</a:t>
            </a:r>
          </a:p>
          <a:p>
            <a:pPr marL="1200150" lvl="2" indent="-285750">
              <a:buFont typeface="Arial"/>
              <a:buChar char="•"/>
            </a:pPr>
            <a:r>
              <a:rPr lang="en-US" sz="1600" dirty="0"/>
              <a:t>Feedback will be discussed with IOTF and incorporated as appropriate</a:t>
            </a:r>
          </a:p>
          <a:p>
            <a:pPr marL="1200150" lvl="2" indent="-285750">
              <a:buFont typeface="Arial"/>
              <a:buChar char="•"/>
            </a:pPr>
            <a:r>
              <a:rPr lang="en-US" sz="1600" dirty="0" smtClean="0"/>
              <a:t>Any sub-contracting provision will be reviewed with NRO and IETF</a:t>
            </a:r>
          </a:p>
          <a:p>
            <a:pPr marL="1200150" lvl="2" indent="-285750">
              <a:buFont typeface="Arial"/>
              <a:buChar char="•"/>
            </a:pPr>
            <a:r>
              <a:rPr lang="en-US" sz="1600" dirty="0" smtClean="0"/>
              <a:t>The final draft will be posted for a 30-day public comment period</a:t>
            </a:r>
            <a:endParaRPr lang="en-US" sz="1600" dirty="0"/>
          </a:p>
        </p:txBody>
      </p:sp>
    </p:spTree>
    <p:extLst>
      <p:ext uri="{BB962C8B-B14F-4D97-AF65-F5344CB8AC3E}">
        <p14:creationId xmlns:p14="http://schemas.microsoft.com/office/powerpoint/2010/main" val="4131800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3"/>
          </p:nvPr>
        </p:nvSpPr>
        <p:spPr>
          <a:xfrm>
            <a:off x="569913" y="2377590"/>
            <a:ext cx="6256337" cy="1728788"/>
          </a:xfrm>
        </p:spPr>
        <p:txBody>
          <a:bodyPr/>
          <a:lstStyle/>
          <a:p>
            <a:r>
              <a:rPr lang="en-US" b="1" dirty="0"/>
              <a:t>AOB &amp; Closing Remarks</a:t>
            </a:r>
            <a:endParaRPr lang="en-US" dirty="0">
              <a:latin typeface="Source Sans Pro Light"/>
              <a:cs typeface="Source Sans Pro Light"/>
            </a:endParaRPr>
          </a:p>
        </p:txBody>
      </p:sp>
    </p:spTree>
    <p:extLst>
      <p:ext uri="{BB962C8B-B14F-4D97-AF65-F5344CB8AC3E}">
        <p14:creationId xmlns:p14="http://schemas.microsoft.com/office/powerpoint/2010/main" val="2824429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dirty="0" smtClean="0"/>
              <a:t>Appendix</a:t>
            </a:r>
            <a:endParaRPr lang="en-US" sz="2800" dirty="0"/>
          </a:p>
        </p:txBody>
      </p:sp>
    </p:spTree>
    <p:extLst>
      <p:ext uri="{BB962C8B-B14F-4D97-AF65-F5344CB8AC3E}">
        <p14:creationId xmlns:p14="http://schemas.microsoft.com/office/powerpoint/2010/main" val="900160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List of </a:t>
            </a:r>
            <a:r>
              <a:rPr lang="en-US" sz="2800" dirty="0"/>
              <a:t>implementation item requiring input from IOTF</a:t>
            </a:r>
          </a:p>
        </p:txBody>
      </p:sp>
      <p:graphicFrame>
        <p:nvGraphicFramePr>
          <p:cNvPr id="2" name="Table 1"/>
          <p:cNvGraphicFramePr>
            <a:graphicFrameLocks noGrp="1"/>
          </p:cNvGraphicFramePr>
          <p:nvPr>
            <p:extLst>
              <p:ext uri="{D42A27DB-BD31-4B8C-83A1-F6EECF244321}">
                <p14:modId xmlns:p14="http://schemas.microsoft.com/office/powerpoint/2010/main" val="1006144064"/>
              </p:ext>
            </p:extLst>
          </p:nvPr>
        </p:nvGraphicFramePr>
        <p:xfrm>
          <a:off x="397010" y="860762"/>
          <a:ext cx="8528049" cy="4372422"/>
        </p:xfrm>
        <a:graphic>
          <a:graphicData uri="http://schemas.openxmlformats.org/drawingml/2006/table">
            <a:tbl>
              <a:tblPr>
                <a:tableStyleId>{5940675A-B579-460E-94D1-54222C63F5DA}</a:tableStyleId>
              </a:tblPr>
              <a:tblGrid>
                <a:gridCol w="1444669"/>
                <a:gridCol w="4662152"/>
                <a:gridCol w="991673"/>
                <a:gridCol w="1429555"/>
              </a:tblGrid>
              <a:tr h="410952">
                <a:tc>
                  <a:txBody>
                    <a:bodyPr/>
                    <a:lstStyle/>
                    <a:p>
                      <a:pPr algn="ctr" fontAlgn="t"/>
                      <a:r>
                        <a:rPr lang="en-US" sz="1600" u="none" strike="noStrike" dirty="0">
                          <a:effectLst/>
                        </a:rPr>
                        <a:t>Category</a:t>
                      </a:r>
                      <a:endParaRPr lang="en-US" sz="1600" b="1" i="0" u="none" strike="noStrike" dirty="0">
                        <a:solidFill>
                          <a:srgbClr val="000000"/>
                        </a:solidFill>
                        <a:effectLst/>
                        <a:latin typeface="Calibri" panose="020F0502020204030204" pitchFamily="34" charset="0"/>
                      </a:endParaRPr>
                    </a:p>
                  </a:txBody>
                  <a:tcPr marL="8486" marR="8486" marT="8486" marB="0" anchor="ctr">
                    <a:solidFill>
                      <a:schemeClr val="tx1">
                        <a:lumMod val="10000"/>
                        <a:lumOff val="90000"/>
                      </a:schemeClr>
                    </a:solidFill>
                  </a:tcPr>
                </a:tc>
                <a:tc>
                  <a:txBody>
                    <a:bodyPr/>
                    <a:lstStyle/>
                    <a:p>
                      <a:pPr algn="ctr" fontAlgn="t"/>
                      <a:r>
                        <a:rPr lang="en-US" sz="1600" u="none" strike="noStrike" dirty="0">
                          <a:effectLst/>
                        </a:rPr>
                        <a:t>Items</a:t>
                      </a:r>
                      <a:endParaRPr lang="en-US" sz="1600" b="1" i="0" u="none" strike="noStrike" dirty="0">
                        <a:solidFill>
                          <a:srgbClr val="000000"/>
                        </a:solidFill>
                        <a:effectLst/>
                        <a:latin typeface="Calibri" panose="020F0502020204030204" pitchFamily="34" charset="0"/>
                      </a:endParaRPr>
                    </a:p>
                  </a:txBody>
                  <a:tcPr marL="8486" marR="8486" marT="8486" marB="0" anchor="ctr">
                    <a:solidFill>
                      <a:schemeClr val="tx1">
                        <a:lumMod val="10000"/>
                        <a:lumOff val="90000"/>
                      </a:schemeClr>
                    </a:solidFill>
                  </a:tcPr>
                </a:tc>
                <a:tc>
                  <a:txBody>
                    <a:bodyPr/>
                    <a:lstStyle/>
                    <a:p>
                      <a:pPr algn="ctr" fontAlgn="t"/>
                      <a:r>
                        <a:rPr lang="en-US" sz="1600" u="none" strike="noStrike" dirty="0">
                          <a:effectLst/>
                        </a:rPr>
                        <a:t>Priority</a:t>
                      </a:r>
                      <a:endParaRPr lang="en-US" sz="1600" b="1" i="0" u="none" strike="noStrike" dirty="0">
                        <a:solidFill>
                          <a:srgbClr val="000000"/>
                        </a:solidFill>
                        <a:effectLst/>
                        <a:latin typeface="Calibri" panose="020F0502020204030204" pitchFamily="34" charset="0"/>
                      </a:endParaRPr>
                    </a:p>
                  </a:txBody>
                  <a:tcPr marL="8486" marR="8486" marT="8486" marB="0" anchor="ctr">
                    <a:solidFill>
                      <a:schemeClr val="tx1">
                        <a:lumMod val="10000"/>
                        <a:lumOff val="90000"/>
                      </a:schemeClr>
                    </a:solidFill>
                  </a:tcPr>
                </a:tc>
                <a:tc>
                  <a:txBody>
                    <a:bodyPr/>
                    <a:lstStyle/>
                    <a:p>
                      <a:pPr algn="ctr" fontAlgn="t"/>
                      <a:r>
                        <a:rPr lang="en-US" sz="1600" b="1" i="0" u="none" strike="noStrike" dirty="0" smtClean="0">
                          <a:solidFill>
                            <a:srgbClr val="000000"/>
                          </a:solidFill>
                          <a:effectLst/>
                          <a:latin typeface="Calibri" panose="020F0502020204030204" pitchFamily="34" charset="0"/>
                        </a:rPr>
                        <a:t>Status</a:t>
                      </a:r>
                      <a:endParaRPr lang="en-US" sz="1600" b="1" i="0" u="none" strike="noStrike" dirty="0">
                        <a:solidFill>
                          <a:srgbClr val="000000"/>
                        </a:solidFill>
                        <a:effectLst/>
                        <a:latin typeface="Calibri" panose="020F0502020204030204" pitchFamily="34" charset="0"/>
                      </a:endParaRPr>
                    </a:p>
                  </a:txBody>
                  <a:tcPr marL="8486" marR="8486" marT="8486" marB="0" anchor="ctr">
                    <a:solidFill>
                      <a:schemeClr val="tx1">
                        <a:lumMod val="10000"/>
                        <a:lumOff val="90000"/>
                      </a:schemeClr>
                    </a:solidFill>
                  </a:tcPr>
                </a:tc>
              </a:tr>
              <a:tr h="499204">
                <a:tc>
                  <a:txBody>
                    <a:bodyPr/>
                    <a:lstStyle/>
                    <a:p>
                      <a:pPr algn="l" fontAlgn="t"/>
                      <a:r>
                        <a:rPr lang="en-US" sz="1600" u="none" strike="noStrike" dirty="0" smtClean="0">
                          <a:effectLst/>
                        </a:rPr>
                        <a:t>PTI Board</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u="none" strike="noStrike" dirty="0" smtClean="0">
                          <a:effectLst/>
                        </a:rPr>
                        <a:t>Approach for selection </a:t>
                      </a:r>
                      <a:r>
                        <a:rPr lang="en-US" sz="1600" u="none" strike="noStrike" dirty="0">
                          <a:effectLst/>
                        </a:rPr>
                        <a:t>of PTI independent Board of </a:t>
                      </a:r>
                      <a:r>
                        <a:rPr lang="en-US" sz="1600" u="none" strike="noStrike" dirty="0" smtClean="0">
                          <a:effectLst/>
                        </a:rPr>
                        <a:t>Directors</a:t>
                      </a:r>
                    </a:p>
                    <a:p>
                      <a:pPr marL="342900" marR="0" indent="-342900" algn="l" defTabSz="914400" rtl="0" eaLnBrk="1" fontAlgn="t" latinLnBrk="0" hangingPunct="1">
                        <a:lnSpc>
                          <a:spcPct val="100000"/>
                        </a:lnSpc>
                        <a:spcBef>
                          <a:spcPts val="0"/>
                        </a:spcBef>
                        <a:spcAft>
                          <a:spcPts val="0"/>
                        </a:spcAft>
                        <a:buClrTx/>
                        <a:buSzTx/>
                        <a:buFontTx/>
                        <a:buAutoNum type="arabicPeriod"/>
                        <a:tabLst/>
                        <a:defRPr/>
                      </a:pPr>
                      <a:r>
                        <a:rPr lang="en-US" sz="1600" b="0" i="0" u="none" strike="noStrike" dirty="0" smtClean="0">
                          <a:solidFill>
                            <a:srgbClr val="000000"/>
                          </a:solidFill>
                          <a:effectLst/>
                          <a:latin typeface="Calibri" panose="020F0502020204030204" pitchFamily="34" charset="0"/>
                        </a:rPr>
                        <a:t>Define </a:t>
                      </a:r>
                      <a:r>
                        <a:rPr lang="en-US" sz="1600" b="0" i="0" u="none" strike="noStrike" baseline="0" dirty="0" smtClean="0">
                          <a:solidFill>
                            <a:srgbClr val="000000"/>
                          </a:solidFill>
                          <a:effectLst/>
                          <a:latin typeface="Calibri" panose="020F0502020204030204" pitchFamily="34" charset="0"/>
                        </a:rPr>
                        <a:t>selection criteria for PTI independent Board of Directors</a:t>
                      </a:r>
                      <a:endParaRPr lang="en-US" sz="1600" b="0" i="0" u="none" strike="noStrike" dirty="0" smtClean="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a:effectLst/>
                        </a:rPr>
                        <a:t>High</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Completed</a:t>
                      </a:r>
                    </a:p>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r h="499204">
                <a:tc>
                  <a:txBody>
                    <a:bodyPr/>
                    <a:lstStyle/>
                    <a:p>
                      <a:pPr algn="l" fontAlgn="t"/>
                      <a:r>
                        <a:rPr lang="en-US" sz="1600" u="none" strike="noStrike" dirty="0" smtClean="0">
                          <a:effectLst/>
                        </a:rPr>
                        <a:t>PTI*</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u="none" strike="noStrike" dirty="0" smtClean="0">
                          <a:effectLst/>
                        </a:rPr>
                        <a:t>PTI structure</a:t>
                      </a:r>
                    </a:p>
                    <a:p>
                      <a:pPr marL="342900" marR="0" indent="-342900" algn="l" defTabSz="914400" rtl="0" eaLnBrk="1" fontAlgn="t" latinLnBrk="0" hangingPunct="1">
                        <a:lnSpc>
                          <a:spcPct val="100000"/>
                        </a:lnSpc>
                        <a:spcBef>
                          <a:spcPts val="0"/>
                        </a:spcBef>
                        <a:spcAft>
                          <a:spcPts val="0"/>
                        </a:spcAft>
                        <a:buClrTx/>
                        <a:buSzTx/>
                        <a:buFontTx/>
                        <a:buAutoNum type="arabicPeriod"/>
                        <a:tabLst/>
                        <a:defRPr/>
                      </a:pPr>
                      <a:r>
                        <a:rPr lang="en-US" sz="1600" u="none" strike="noStrike" dirty="0" smtClean="0">
                          <a:effectLst/>
                        </a:rPr>
                        <a:t>PTI governance documents</a:t>
                      </a:r>
                      <a:endParaRPr lang="en-US" sz="1600" b="0" i="0" u="none" strike="noStrike" dirty="0" smtClean="0">
                        <a:solidFill>
                          <a:srgbClr val="000000"/>
                        </a:solidFill>
                        <a:effectLst/>
                        <a:latin typeface="Calibri" panose="020F0502020204030204" pitchFamily="34" charset="0"/>
                      </a:endParaRPr>
                    </a:p>
                    <a:p>
                      <a:pPr marL="342900" marR="0" indent="-342900" algn="l" defTabSz="914400" rtl="0" eaLnBrk="1" fontAlgn="t" latinLnBrk="0" hangingPunct="1">
                        <a:lnSpc>
                          <a:spcPct val="100000"/>
                        </a:lnSpc>
                        <a:spcBef>
                          <a:spcPts val="0"/>
                        </a:spcBef>
                        <a:spcAft>
                          <a:spcPts val="0"/>
                        </a:spcAft>
                        <a:buClrTx/>
                        <a:buSzTx/>
                        <a:buFontTx/>
                        <a:buAutoNum type="arabicPeriod"/>
                        <a:tabLst/>
                        <a:defRPr/>
                      </a:pPr>
                      <a:r>
                        <a:rPr lang="en-US" sz="1600" b="0" i="0" u="none" strike="noStrike" dirty="0" smtClean="0">
                          <a:solidFill>
                            <a:srgbClr val="000000"/>
                          </a:solidFill>
                          <a:effectLst/>
                          <a:latin typeface="Calibri" panose="020F0502020204030204" pitchFamily="34" charset="0"/>
                        </a:rPr>
                        <a:t>ICANN-PTI Contract</a:t>
                      </a:r>
                    </a:p>
                  </a:txBody>
                  <a:tcPr marL="8486" marR="8486" marT="8486" marB="0" anchor="ctr"/>
                </a:tc>
                <a:tc>
                  <a:txBody>
                    <a:bodyPr/>
                    <a:lstStyle/>
                    <a:p>
                      <a:pPr algn="l" fontAlgn="t"/>
                      <a:r>
                        <a:rPr lang="en-US" sz="1600" u="none" strike="noStrike" dirty="0">
                          <a:effectLst/>
                        </a:rPr>
                        <a:t>High</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p>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p>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r h="499204">
                <a:tc>
                  <a:txBody>
                    <a:bodyPr/>
                    <a:lstStyle/>
                    <a:p>
                      <a:pPr algn="l" fontAlgn="t"/>
                      <a:r>
                        <a:rPr lang="en-US" sz="1600" u="none" strike="noStrike">
                          <a:effectLst/>
                        </a:rPr>
                        <a:t>CSC</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dirty="0">
                          <a:effectLst/>
                        </a:rPr>
                        <a:t>CSC </a:t>
                      </a:r>
                      <a:r>
                        <a:rPr lang="en-US" sz="1600" u="none" strike="noStrike" dirty="0" smtClean="0">
                          <a:effectLst/>
                        </a:rPr>
                        <a:t>formation</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a:effectLst/>
                        </a:rPr>
                        <a:t>High</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r h="499204">
                <a:tc>
                  <a:txBody>
                    <a:bodyPr/>
                    <a:lstStyle/>
                    <a:p>
                      <a:pPr algn="l" fontAlgn="t"/>
                      <a:r>
                        <a:rPr lang="en-US" sz="1600" u="none" strike="noStrike">
                          <a:effectLst/>
                        </a:rPr>
                        <a:t>RZERC</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a:effectLst/>
                        </a:rPr>
                        <a:t>RZERC charter</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a:effectLst/>
                        </a:rPr>
                        <a:t>High</a:t>
                      </a:r>
                      <a:endParaRPr lang="en-US" sz="1600" b="0" i="0" u="none" strike="noStrike">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r h="499204">
                <a:tc>
                  <a:txBody>
                    <a:bodyPr/>
                    <a:lstStyle/>
                    <a:p>
                      <a:pPr algn="l" fontAlgn="t"/>
                      <a:r>
                        <a:rPr lang="en-US" sz="1600" u="none" strike="noStrike" dirty="0">
                          <a:effectLst/>
                        </a:rPr>
                        <a:t>IANA Escalation Mechanisms</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u="none" strike="noStrike" dirty="0" smtClean="0">
                          <a:effectLst/>
                        </a:rPr>
                        <a:t>IANA </a:t>
                      </a:r>
                      <a:r>
                        <a:rPr lang="en-US" sz="1600" u="none" strike="noStrike" dirty="0">
                          <a:effectLst/>
                        </a:rPr>
                        <a:t>Customer Service Complaint Resolution </a:t>
                      </a:r>
                      <a:r>
                        <a:rPr lang="en-US" sz="1600" u="none" strike="noStrike" dirty="0" smtClean="0">
                          <a:effectLst/>
                        </a:rPr>
                        <a:t>Process</a:t>
                      </a:r>
                    </a:p>
                    <a:p>
                      <a:pPr marL="342900" marR="0" indent="-342900" algn="l" defTabSz="914400" rtl="0" eaLnBrk="1" fontAlgn="t" latinLnBrk="0" hangingPunct="1">
                        <a:lnSpc>
                          <a:spcPct val="100000"/>
                        </a:lnSpc>
                        <a:spcBef>
                          <a:spcPts val="0"/>
                        </a:spcBef>
                        <a:spcAft>
                          <a:spcPts val="0"/>
                        </a:spcAft>
                        <a:buClrTx/>
                        <a:buSzTx/>
                        <a:buFontTx/>
                        <a:buAutoNum type="arabicPeriod"/>
                        <a:tabLst/>
                        <a:defRPr/>
                      </a:pPr>
                      <a:r>
                        <a:rPr lang="en-US" sz="1600" u="none" strike="noStrike" dirty="0" smtClean="0">
                          <a:effectLst/>
                        </a:rPr>
                        <a:t>IANA Problem Resolution Process</a:t>
                      </a:r>
                      <a:endParaRPr lang="en-US" sz="1600" b="0" i="0" u="none" strike="noStrike" dirty="0" smtClean="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dirty="0">
                          <a:effectLst/>
                        </a:rPr>
                        <a:t>Low</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p>
                    <a:p>
                      <a:pPr marL="342900" indent="-342900" algn="l" fontAlgn="t">
                        <a:buAutoNum type="arabicPeriod"/>
                      </a:pPr>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r h="499204">
                <a:tc>
                  <a:txBody>
                    <a:bodyPr/>
                    <a:lstStyle/>
                    <a:p>
                      <a:pPr algn="l" fontAlgn="t"/>
                      <a:r>
                        <a:rPr lang="en-US" sz="1600" u="none" strike="noStrike" dirty="0">
                          <a:effectLst/>
                        </a:rPr>
                        <a:t>IANA IPR</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dirty="0">
                          <a:effectLst/>
                        </a:rPr>
                        <a:t>TBD</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u="none" strike="noStrike" dirty="0">
                          <a:effectLst/>
                        </a:rPr>
                        <a:t>Low</a:t>
                      </a:r>
                      <a:endParaRPr lang="en-US" sz="1600" b="0" i="0" u="none" strike="noStrike" dirty="0">
                        <a:solidFill>
                          <a:srgbClr val="000000"/>
                        </a:solidFill>
                        <a:effectLst/>
                        <a:latin typeface="Calibri" panose="020F0502020204030204" pitchFamily="34" charset="0"/>
                      </a:endParaRPr>
                    </a:p>
                  </a:txBody>
                  <a:tcPr marL="8486" marR="8486" marT="8486" marB="0" anchor="ctr"/>
                </a:tc>
                <a:tc>
                  <a:txBody>
                    <a:bodyPr/>
                    <a:lstStyle/>
                    <a:p>
                      <a:pPr algn="l" fontAlgn="t"/>
                      <a:r>
                        <a:rPr lang="en-US" sz="1600" b="0" i="0" u="none" strike="noStrike" dirty="0" smtClean="0">
                          <a:solidFill>
                            <a:srgbClr val="000000"/>
                          </a:solidFill>
                          <a:effectLst/>
                          <a:latin typeface="Calibri" panose="020F0502020204030204" pitchFamily="34" charset="0"/>
                        </a:rPr>
                        <a:t>Open</a:t>
                      </a:r>
                      <a:endParaRPr lang="en-US" sz="1600" b="0" i="0" u="none" strike="noStrike" dirty="0">
                        <a:solidFill>
                          <a:srgbClr val="000000"/>
                        </a:solidFill>
                        <a:effectLst/>
                        <a:latin typeface="Calibri" panose="020F0502020204030204" pitchFamily="34" charset="0"/>
                      </a:endParaRPr>
                    </a:p>
                  </a:txBody>
                  <a:tcPr marL="8486" marR="8486" marT="8486" marB="0" anchor="ctr"/>
                </a:tc>
              </a:tr>
            </a:tbl>
          </a:graphicData>
        </a:graphic>
      </p:graphicFrame>
      <p:sp>
        <p:nvSpPr>
          <p:cNvPr id="5" name="TextBox 4"/>
          <p:cNvSpPr txBox="1"/>
          <p:nvPr/>
        </p:nvSpPr>
        <p:spPr>
          <a:xfrm>
            <a:off x="3889969" y="6387920"/>
            <a:ext cx="1502399" cy="369332"/>
          </a:xfrm>
          <a:prstGeom prst="rect">
            <a:avLst/>
          </a:prstGeom>
          <a:noFill/>
        </p:spPr>
        <p:txBody>
          <a:bodyPr wrap="none" rtlCol="0">
            <a:spAutoFit/>
          </a:bodyPr>
          <a:lstStyle/>
          <a:p>
            <a:r>
              <a:rPr lang="en-US" dirty="0" smtClean="0">
                <a:solidFill>
                  <a:schemeClr val="bg1"/>
                </a:solidFill>
              </a:rPr>
              <a:t>For discussion</a:t>
            </a:r>
            <a:endParaRPr lang="en-US" dirty="0">
              <a:solidFill>
                <a:schemeClr val="bg1"/>
              </a:solidFill>
            </a:endParaRPr>
          </a:p>
        </p:txBody>
      </p:sp>
      <p:sp>
        <p:nvSpPr>
          <p:cNvPr id="4" name="TextBox 3"/>
          <p:cNvSpPr txBox="1"/>
          <p:nvPr/>
        </p:nvSpPr>
        <p:spPr>
          <a:xfrm>
            <a:off x="494073" y="6021417"/>
            <a:ext cx="8430985" cy="253916"/>
          </a:xfrm>
          <a:prstGeom prst="rect">
            <a:avLst/>
          </a:prstGeom>
          <a:noFill/>
        </p:spPr>
        <p:txBody>
          <a:bodyPr wrap="square" rtlCol="0">
            <a:spAutoFit/>
          </a:bodyPr>
          <a:lstStyle/>
          <a:p>
            <a:r>
              <a:rPr lang="en-US" sz="1050" dirty="0" smtClean="0"/>
              <a:t>*  Consider and discuss sections 7 &amp; 8 of Annex C from the CWG proposal during document development process</a:t>
            </a:r>
            <a:endParaRPr lang="en-US" sz="1050" dirty="0"/>
          </a:p>
        </p:txBody>
      </p:sp>
    </p:spTree>
    <p:extLst>
      <p:ext uri="{BB962C8B-B14F-4D97-AF65-F5344CB8AC3E}">
        <p14:creationId xmlns:p14="http://schemas.microsoft.com/office/powerpoint/2010/main" val="451144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558" y="867073"/>
            <a:ext cx="8103072" cy="2677656"/>
          </a:xfrm>
          <a:prstGeom prst="rect">
            <a:avLst/>
          </a:prstGeom>
        </p:spPr>
        <p:txBody>
          <a:bodyPr wrap="square">
            <a:spAutoFit/>
          </a:bodyPr>
          <a:lstStyle/>
          <a:p>
            <a:pPr marL="171450" lvl="0" indent="-171450">
              <a:buSzPct val="75000"/>
              <a:buFont typeface="Arial" panose="020B0604020202020204" pitchFamily="34" charset="0"/>
              <a:buChar char="•"/>
            </a:pPr>
            <a:r>
              <a:rPr lang="en-US" sz="1050" b="1" dirty="0" smtClean="0"/>
              <a:t>PTI Independent Board of Directors</a:t>
            </a:r>
          </a:p>
          <a:p>
            <a:pPr marL="800100" lvl="1" indent="-342900">
              <a:buSzPct val="75000"/>
              <a:buFont typeface="Arial" panose="020B0604020202020204" pitchFamily="34" charset="0"/>
              <a:buChar char="•"/>
            </a:pPr>
            <a:r>
              <a:rPr lang="en-US" sz="1050" dirty="0" smtClean="0"/>
              <a:t>Initial </a:t>
            </a:r>
            <a:r>
              <a:rPr lang="en-US" sz="1050" dirty="0"/>
              <a:t>Selections</a:t>
            </a:r>
          </a:p>
          <a:p>
            <a:pPr marL="1200150" lvl="2" indent="-285750">
              <a:buFont typeface="Courier New" panose="02070309020205020404" pitchFamily="49" charset="0"/>
              <a:buChar char="o"/>
            </a:pPr>
            <a:r>
              <a:rPr lang="en-US" sz="1050" dirty="0"/>
              <a:t>Jonathan and Lise to serve as interim PTI independent directors assuming there are no issues around conflict and </a:t>
            </a:r>
            <a:r>
              <a:rPr lang="en-US" sz="1050" dirty="0" smtClean="0"/>
              <a:t>independence (Call #1, 21 March 2016)</a:t>
            </a:r>
            <a:endParaRPr lang="en-US" sz="1050" dirty="0"/>
          </a:p>
          <a:p>
            <a:pPr marL="800100" lvl="1" indent="-342900">
              <a:buSzPct val="75000"/>
              <a:buFont typeface="Arial" panose="020B0604020202020204" pitchFamily="34" charset="0"/>
              <a:buChar char="•"/>
            </a:pPr>
            <a:r>
              <a:rPr lang="en-US" sz="1050" dirty="0" smtClean="0"/>
              <a:t>Ongoing </a:t>
            </a:r>
            <a:r>
              <a:rPr lang="en-US" sz="1050" dirty="0"/>
              <a:t>Selections </a:t>
            </a:r>
          </a:p>
          <a:p>
            <a:pPr marL="1200150" lvl="2" indent="-285750">
              <a:buFont typeface="Courier New" panose="02070309020205020404" pitchFamily="49" charset="0"/>
              <a:buChar char="o"/>
            </a:pPr>
            <a:r>
              <a:rPr lang="en-US" sz="1050" dirty="0" err="1"/>
              <a:t>NomCom</a:t>
            </a:r>
            <a:r>
              <a:rPr lang="en-US" sz="1050" dirty="0"/>
              <a:t> will be the </a:t>
            </a:r>
            <a:r>
              <a:rPr lang="en-IE" sz="1050" dirty="0"/>
              <a:t>appointing body for PTI independent directors </a:t>
            </a:r>
            <a:r>
              <a:rPr lang="en-IE" sz="1050" dirty="0" smtClean="0"/>
              <a:t> </a:t>
            </a:r>
            <a:r>
              <a:rPr lang="en-US" sz="1050" dirty="0"/>
              <a:t>(Call #1, 21 March </a:t>
            </a:r>
            <a:r>
              <a:rPr lang="en-US" sz="1050" dirty="0" smtClean="0"/>
              <a:t>2016</a:t>
            </a:r>
            <a:r>
              <a:rPr lang="en-US" sz="1050" dirty="0"/>
              <a:t>)</a:t>
            </a:r>
            <a:endParaRPr lang="en-IE" sz="1050" dirty="0"/>
          </a:p>
          <a:p>
            <a:pPr marL="1200150" lvl="2" indent="-285750">
              <a:buFont typeface="Courier New" panose="02070309020205020404" pitchFamily="49" charset="0"/>
              <a:buChar char="o"/>
            </a:pPr>
            <a:r>
              <a:rPr lang="en-IE" sz="1050" dirty="0"/>
              <a:t>Selection criteria will be provided by </a:t>
            </a:r>
            <a:r>
              <a:rPr lang="en-IE" sz="1050" dirty="0" smtClean="0"/>
              <a:t>direct customers </a:t>
            </a:r>
            <a:r>
              <a:rPr lang="en-IE" sz="1050" dirty="0"/>
              <a:t>of IANA functions (the CSC</a:t>
            </a:r>
            <a:r>
              <a:rPr lang="en-IE" sz="1050" dirty="0" smtClean="0"/>
              <a:t>) </a:t>
            </a:r>
            <a:r>
              <a:rPr lang="en-US" sz="1050" dirty="0"/>
              <a:t>(Call #1, 21 March 2016</a:t>
            </a:r>
            <a:r>
              <a:rPr lang="en-US" sz="1050" dirty="0" smtClean="0"/>
              <a:t>)</a:t>
            </a:r>
            <a:endParaRPr lang="en-US" sz="1050" dirty="0"/>
          </a:p>
          <a:p>
            <a:pPr lvl="0">
              <a:buSzPct val="75000"/>
            </a:pPr>
            <a:r>
              <a:rPr lang="en-US" sz="1050" dirty="0" smtClean="0"/>
              <a:t> </a:t>
            </a:r>
          </a:p>
          <a:p>
            <a:pPr marL="171450" indent="-171450">
              <a:buSzPct val="75000"/>
              <a:buFont typeface="Arial" panose="020B0604020202020204" pitchFamily="34" charset="0"/>
              <a:buChar char="•"/>
            </a:pPr>
            <a:r>
              <a:rPr lang="en-US" sz="1050" b="1" dirty="0" smtClean="0"/>
              <a:t>PTI Structure</a:t>
            </a:r>
          </a:p>
          <a:p>
            <a:pPr marL="800100" lvl="1" indent="-342900">
              <a:buSzPct val="75000"/>
              <a:buFont typeface="Arial" panose="020B0604020202020204" pitchFamily="34" charset="0"/>
              <a:buChar char="•"/>
            </a:pPr>
            <a:r>
              <a:rPr lang="en-US" sz="1050" dirty="0" smtClean="0"/>
              <a:t>Operations of all 3 functions of Names, Numbers, and Protocol Parameters to move to PTI (Call #2, 25 March 2016)</a:t>
            </a:r>
          </a:p>
          <a:p>
            <a:pPr marL="800100" lvl="1" indent="-342900">
              <a:buSzPct val="75000"/>
              <a:buFont typeface="Arial" panose="020B0604020202020204" pitchFamily="34" charset="0"/>
              <a:buChar char="•"/>
            </a:pPr>
            <a:endParaRPr lang="en-US" sz="1050" dirty="0"/>
          </a:p>
          <a:p>
            <a:pPr marL="171450" indent="-171450">
              <a:buSzPct val="75000"/>
              <a:buFont typeface="Arial" panose="020B0604020202020204" pitchFamily="34" charset="0"/>
              <a:buChar char="•"/>
            </a:pPr>
            <a:r>
              <a:rPr lang="en-US" sz="1050" b="1" dirty="0" smtClean="0"/>
              <a:t>High-level </a:t>
            </a:r>
            <a:r>
              <a:rPr lang="en-US" sz="1050" b="1" dirty="0"/>
              <a:t>PTI Conflict of Interest &amp; Anonymous Reporting Policies</a:t>
            </a:r>
          </a:p>
          <a:p>
            <a:pPr marL="800100" lvl="1" indent="-342900">
              <a:buSzPct val="75000"/>
              <a:buFont typeface="Arial" panose="020B0604020202020204" pitchFamily="34" charset="0"/>
              <a:buChar char="•"/>
            </a:pPr>
            <a:r>
              <a:rPr lang="en-US" sz="1050" dirty="0" smtClean="0"/>
              <a:t>No objections from IOTF  (Call #4, 04 April 2016)</a:t>
            </a:r>
          </a:p>
          <a:p>
            <a:pPr marL="800100" lvl="1" indent="-342900">
              <a:buSzPct val="75000"/>
              <a:buFont typeface="Arial" panose="020B0604020202020204" pitchFamily="34" charset="0"/>
              <a:buChar char="•"/>
            </a:pPr>
            <a:endParaRPr lang="en-US" sz="1050" b="1" dirty="0"/>
          </a:p>
          <a:p>
            <a:pPr marL="171450" indent="-171450">
              <a:buSzPct val="75000"/>
              <a:buFont typeface="Arial" panose="020B0604020202020204" pitchFamily="34" charset="0"/>
              <a:buChar char="•"/>
            </a:pPr>
            <a:r>
              <a:rPr lang="en-US" sz="1050" b="1" dirty="0"/>
              <a:t>Document Review Process &amp; Timeline</a:t>
            </a:r>
          </a:p>
          <a:p>
            <a:pPr marL="800100" lvl="1" indent="-342900">
              <a:buSzPct val="75000"/>
              <a:buFont typeface="Arial" panose="020B0604020202020204" pitchFamily="34" charset="0"/>
              <a:buChar char="•"/>
            </a:pPr>
            <a:r>
              <a:rPr lang="en-US" sz="1050" dirty="0" smtClean="0"/>
              <a:t>Agreement reached (Call #4, 04 April 2016)</a:t>
            </a:r>
            <a:endParaRPr lang="en-US" sz="1050" dirty="0"/>
          </a:p>
        </p:txBody>
      </p:sp>
      <p:sp>
        <p:nvSpPr>
          <p:cNvPr id="6" name="Title 5"/>
          <p:cNvSpPr>
            <a:spLocks noGrp="1"/>
          </p:cNvSpPr>
          <p:nvPr>
            <p:ph type="title"/>
          </p:nvPr>
        </p:nvSpPr>
        <p:spPr>
          <a:prstGeom prst="rect">
            <a:avLst/>
          </a:prstGeom>
        </p:spPr>
        <p:txBody>
          <a:bodyPr/>
          <a:lstStyle/>
          <a:p>
            <a:r>
              <a:rPr lang="en-US" dirty="0" smtClean="0"/>
              <a:t>IOTF Call Decision Log</a:t>
            </a:r>
            <a:endParaRPr lang="en-US" dirty="0"/>
          </a:p>
        </p:txBody>
      </p:sp>
    </p:spTree>
    <p:extLst>
      <p:ext uri="{BB962C8B-B14F-4D97-AF65-F5344CB8AC3E}">
        <p14:creationId xmlns:p14="http://schemas.microsoft.com/office/powerpoint/2010/main" val="471374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prstGeom prst="rect">
            <a:avLst/>
          </a:prstGeom>
        </p:spPr>
        <p:txBody>
          <a:bodyPr/>
          <a:lstStyle/>
          <a:p>
            <a:r>
              <a:rPr lang="en-US" dirty="0" smtClean="0"/>
              <a:t>Document Review Process &amp; Timeline</a:t>
            </a:r>
            <a:endParaRPr lang="en-US" dirty="0"/>
          </a:p>
        </p:txBody>
      </p:sp>
      <p:grpSp>
        <p:nvGrpSpPr>
          <p:cNvPr id="74" name="Group 73"/>
          <p:cNvGrpSpPr/>
          <p:nvPr/>
        </p:nvGrpSpPr>
        <p:grpSpPr>
          <a:xfrm>
            <a:off x="544993" y="1493526"/>
            <a:ext cx="1955927" cy="1394847"/>
            <a:chOff x="408227" y="1213404"/>
            <a:chExt cx="1955927" cy="1394847"/>
          </a:xfrm>
        </p:grpSpPr>
        <p:sp>
          <p:nvSpPr>
            <p:cNvPr id="53" name="Rectangle 52"/>
            <p:cNvSpPr/>
            <p:nvPr/>
          </p:nvSpPr>
          <p:spPr>
            <a:xfrm>
              <a:off x="408227" y="1213404"/>
              <a:ext cx="1955927" cy="1394847"/>
            </a:xfrm>
            <a:prstGeom prst="rect">
              <a:avLst/>
            </a:prstGeom>
            <a:solidFill>
              <a:schemeClr val="accent1">
                <a:alpha val="7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63179" y="1303182"/>
              <a:ext cx="1446022"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r>
                <a:rPr lang="en-US" dirty="0"/>
                <a:t>ICANN </a:t>
              </a:r>
              <a:r>
                <a:rPr lang="en-US" dirty="0" smtClean="0"/>
                <a:t>shares high-level descriptions with IOTF</a:t>
              </a:r>
              <a:endParaRPr lang="en-US" dirty="0"/>
            </a:p>
          </p:txBody>
        </p:sp>
      </p:grpSp>
      <p:pic>
        <p:nvPicPr>
          <p:cNvPr id="62" name="Picture 61"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742986" y="2004803"/>
            <a:ext cx="539472" cy="339272"/>
          </a:xfrm>
          <a:prstGeom prst="rect">
            <a:avLst/>
          </a:prstGeom>
        </p:spPr>
      </p:pic>
      <p:grpSp>
        <p:nvGrpSpPr>
          <p:cNvPr id="73" name="Group 72"/>
          <p:cNvGrpSpPr/>
          <p:nvPr/>
        </p:nvGrpSpPr>
        <p:grpSpPr>
          <a:xfrm>
            <a:off x="3505070" y="1453094"/>
            <a:ext cx="1955927" cy="1446122"/>
            <a:chOff x="3348765" y="1172972"/>
            <a:chExt cx="1955927" cy="1446122"/>
          </a:xfrm>
          <a:solidFill>
            <a:schemeClr val="accent6">
              <a:lumMod val="60000"/>
              <a:lumOff val="40000"/>
            </a:schemeClr>
          </a:solidFill>
        </p:grpSpPr>
        <p:sp>
          <p:nvSpPr>
            <p:cNvPr id="66" name="Rectangle 65"/>
            <p:cNvSpPr/>
            <p:nvPr/>
          </p:nvSpPr>
          <p:spPr>
            <a:xfrm>
              <a:off x="3348765" y="1213404"/>
              <a:ext cx="1955927" cy="1394847"/>
            </a:xfrm>
            <a:prstGeom prst="rect">
              <a:avLst/>
            </a:prstGeom>
            <a:solidFill>
              <a:schemeClr val="accent6">
                <a:lumMod val="75000"/>
              </a:schemeClr>
            </a:solidFill>
            <a:ln>
              <a:solidFill>
                <a:srgbClr val="175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7" name="TextBox 66"/>
            <p:cNvSpPr txBox="1"/>
            <p:nvPr/>
          </p:nvSpPr>
          <p:spPr>
            <a:xfrm>
              <a:off x="3594900" y="1172972"/>
              <a:ext cx="1446022" cy="1446122"/>
            </a:xfrm>
            <a:prstGeom prst="rect">
              <a:avLst/>
            </a:prstGeom>
            <a:noFill/>
          </p:spPr>
          <p:txBody>
            <a:bodyPr wrap="square" rtlCol="0">
              <a:spAutoFit/>
            </a:bodyPr>
            <a:lstStyle/>
            <a:p>
              <a:pPr algn="ctr">
                <a:lnSpc>
                  <a:spcPts val="2660"/>
                </a:lnSpc>
              </a:pPr>
              <a:r>
                <a:rPr lang="en-US" dirty="0" smtClean="0">
                  <a:solidFill>
                    <a:srgbClr val="FFFFFF"/>
                  </a:solidFill>
                  <a:latin typeface="Source Sans Pro"/>
                  <a:cs typeface="Source Sans Pro"/>
                </a:rPr>
                <a:t>IOTF reviews &amp; agrees on high-level descriptions</a:t>
              </a:r>
              <a:endParaRPr lang="en-US" dirty="0">
                <a:solidFill>
                  <a:srgbClr val="FFFFFF"/>
                </a:solidFill>
                <a:latin typeface="Source Sans Pro"/>
                <a:cs typeface="Source Sans Pro"/>
              </a:endParaRPr>
            </a:p>
          </p:txBody>
        </p:sp>
      </p:grpSp>
      <p:pic>
        <p:nvPicPr>
          <p:cNvPr id="68" name="Picture 67"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5712831" y="2004803"/>
            <a:ext cx="539472" cy="339272"/>
          </a:xfrm>
          <a:prstGeom prst="rect">
            <a:avLst/>
          </a:prstGeom>
        </p:spPr>
      </p:pic>
      <p:grpSp>
        <p:nvGrpSpPr>
          <p:cNvPr id="72" name="Group 71"/>
          <p:cNvGrpSpPr/>
          <p:nvPr/>
        </p:nvGrpSpPr>
        <p:grpSpPr>
          <a:xfrm>
            <a:off x="6465147" y="1458022"/>
            <a:ext cx="1955927" cy="1430351"/>
            <a:chOff x="6328381" y="1177900"/>
            <a:chExt cx="1955927" cy="1430351"/>
          </a:xfrm>
        </p:grpSpPr>
        <p:sp>
          <p:nvSpPr>
            <p:cNvPr id="69" name="Rectangle 68"/>
            <p:cNvSpPr/>
            <p:nvPr/>
          </p:nvSpPr>
          <p:spPr>
            <a:xfrm>
              <a:off x="6328381" y="1213404"/>
              <a:ext cx="1955927" cy="1394847"/>
            </a:xfrm>
            <a:prstGeom prst="rect">
              <a:avLst/>
            </a:prstGeom>
            <a:solidFill>
              <a:schemeClr val="accent4">
                <a:lumMod val="75000"/>
                <a:alpha val="78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ICANN drafts full document</a:t>
              </a:r>
              <a:endParaRPr lang="en-US" dirty="0"/>
            </a:p>
          </p:txBody>
        </p:sp>
        <p:sp>
          <p:nvSpPr>
            <p:cNvPr id="70" name="TextBox 69"/>
            <p:cNvSpPr txBox="1"/>
            <p:nvPr/>
          </p:nvSpPr>
          <p:spPr>
            <a:xfrm>
              <a:off x="6406274" y="1177900"/>
              <a:ext cx="1808480" cy="412164"/>
            </a:xfrm>
            <a:prstGeom prst="rect">
              <a:avLst/>
            </a:prstGeom>
            <a:noFill/>
          </p:spPr>
          <p:txBody>
            <a:bodyPr wrap="square" rtlCol="0">
              <a:spAutoFit/>
            </a:bodyPr>
            <a:lstStyle/>
            <a:p>
              <a:pPr algn="ctr">
                <a:lnSpc>
                  <a:spcPts val="2660"/>
                </a:lnSpc>
              </a:pPr>
              <a:endParaRPr lang="en-US" dirty="0">
                <a:solidFill>
                  <a:srgbClr val="FFFFFF"/>
                </a:solidFill>
                <a:latin typeface="Source Sans Pro"/>
                <a:cs typeface="Source Sans Pro"/>
              </a:endParaRPr>
            </a:p>
          </p:txBody>
        </p:sp>
      </p:grpSp>
      <p:grpSp>
        <p:nvGrpSpPr>
          <p:cNvPr id="75" name="Group 74"/>
          <p:cNvGrpSpPr/>
          <p:nvPr/>
        </p:nvGrpSpPr>
        <p:grpSpPr>
          <a:xfrm>
            <a:off x="544993" y="3984681"/>
            <a:ext cx="1975381" cy="1394847"/>
            <a:chOff x="408227" y="1213404"/>
            <a:chExt cx="1975381" cy="1394847"/>
          </a:xfrm>
        </p:grpSpPr>
        <p:sp>
          <p:nvSpPr>
            <p:cNvPr id="76" name="Rectangle 75"/>
            <p:cNvSpPr/>
            <p:nvPr/>
          </p:nvSpPr>
          <p:spPr>
            <a:xfrm>
              <a:off x="408227" y="1213404"/>
              <a:ext cx="1955927" cy="1394847"/>
            </a:xfrm>
            <a:prstGeom prst="rect">
              <a:avLst/>
            </a:prstGeom>
            <a:solidFill>
              <a:schemeClr val="accent2">
                <a:lumMod val="75000"/>
                <a:alpha val="81000"/>
              </a:schemeClr>
            </a:solidFill>
            <a:ln>
              <a:solidFill>
                <a:srgbClr val="A34729"/>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7" name="TextBox 76"/>
            <p:cNvSpPr txBox="1"/>
            <p:nvPr/>
          </p:nvSpPr>
          <p:spPr>
            <a:xfrm>
              <a:off x="408227" y="1337176"/>
              <a:ext cx="1975381" cy="1131079"/>
            </a:xfrm>
            <a:prstGeom prst="rect">
              <a:avLst/>
            </a:prstGeom>
            <a:noFill/>
          </p:spPr>
          <p:txBody>
            <a:bodyPr wrap="square" rtlCol="0">
              <a:spAutoFit/>
            </a:bodyPr>
            <a:lstStyle/>
            <a:p>
              <a:pPr algn="ctr">
                <a:lnSpc>
                  <a:spcPts val="2660"/>
                </a:lnSpc>
              </a:pPr>
              <a:r>
                <a:rPr lang="en-US" dirty="0">
                  <a:solidFill>
                    <a:srgbClr val="FFFFFF"/>
                  </a:solidFill>
                  <a:latin typeface="Source Sans Pro"/>
                  <a:cs typeface="Source Sans Pro"/>
                </a:rPr>
                <a:t>OCs review &amp; provide input on </a:t>
              </a:r>
              <a:r>
                <a:rPr lang="en-US" dirty="0" smtClean="0">
                  <a:solidFill>
                    <a:srgbClr val="FFFFFF"/>
                  </a:solidFill>
                  <a:latin typeface="Source Sans Pro"/>
                  <a:cs typeface="Source Sans Pro"/>
                </a:rPr>
                <a:t>full document*</a:t>
              </a:r>
              <a:endParaRPr lang="en-US" dirty="0">
                <a:solidFill>
                  <a:srgbClr val="FFFFFF"/>
                </a:solidFill>
                <a:latin typeface="Source Sans Pro"/>
                <a:cs typeface="Source Sans Pro"/>
              </a:endParaRPr>
            </a:p>
          </p:txBody>
        </p:sp>
      </p:grpSp>
      <p:pic>
        <p:nvPicPr>
          <p:cNvPr id="78" name="Picture 77"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742986" y="4495958"/>
            <a:ext cx="539472" cy="339272"/>
          </a:xfrm>
          <a:prstGeom prst="rect">
            <a:avLst/>
          </a:prstGeom>
        </p:spPr>
      </p:pic>
      <p:grpSp>
        <p:nvGrpSpPr>
          <p:cNvPr id="79" name="Group 78"/>
          <p:cNvGrpSpPr/>
          <p:nvPr/>
        </p:nvGrpSpPr>
        <p:grpSpPr>
          <a:xfrm>
            <a:off x="3505070" y="3943441"/>
            <a:ext cx="1955927" cy="1477328"/>
            <a:chOff x="3348765" y="1172164"/>
            <a:chExt cx="1955927" cy="1477328"/>
          </a:xfrm>
        </p:grpSpPr>
        <p:sp>
          <p:nvSpPr>
            <p:cNvPr id="80" name="Rectangle 79"/>
            <p:cNvSpPr/>
            <p:nvPr/>
          </p:nvSpPr>
          <p:spPr>
            <a:xfrm>
              <a:off x="3348765" y="1213404"/>
              <a:ext cx="1955927" cy="1394847"/>
            </a:xfrm>
            <a:prstGeom prst="rect">
              <a:avLst/>
            </a:prstGeom>
            <a:solidFill>
              <a:schemeClr val="tx2">
                <a:lumMod val="75000"/>
                <a:alpha val="80000"/>
              </a:schemeClr>
            </a:solidFill>
            <a:ln>
              <a:solidFill>
                <a:srgbClr val="092F4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1" name="TextBox 80"/>
            <p:cNvSpPr txBox="1"/>
            <p:nvPr/>
          </p:nvSpPr>
          <p:spPr>
            <a:xfrm>
              <a:off x="3377987" y="1172164"/>
              <a:ext cx="1914769" cy="1477328"/>
            </a:xfrm>
            <a:prstGeom prst="rect">
              <a:avLst/>
            </a:prstGeom>
            <a:noFill/>
          </p:spPr>
          <p:txBody>
            <a:bodyPr wrap="square" rtlCol="0">
              <a:spAutoFit/>
            </a:bodyPr>
            <a:lstStyle/>
            <a:p>
              <a:pPr algn="ctr">
                <a:lnSpc>
                  <a:spcPts val="2660"/>
                </a:lnSpc>
              </a:pPr>
              <a:r>
                <a:rPr lang="en-US" dirty="0" smtClean="0">
                  <a:solidFill>
                    <a:srgbClr val="FFFFFF"/>
                  </a:solidFill>
                  <a:latin typeface="Source Sans Pro"/>
                  <a:cs typeface="Source Sans Pro"/>
                </a:rPr>
                <a:t>ICANN finalizes &amp; posts draft document for public comment</a:t>
              </a:r>
              <a:endParaRPr lang="en-US" dirty="0">
                <a:solidFill>
                  <a:srgbClr val="FFFFFF"/>
                </a:solidFill>
                <a:latin typeface="Source Sans Pro"/>
                <a:cs typeface="Source Sans Pro"/>
              </a:endParaRPr>
            </a:p>
          </p:txBody>
        </p:sp>
      </p:grpSp>
      <p:pic>
        <p:nvPicPr>
          <p:cNvPr id="82" name="Picture 81" descr="0309-arrow-right.eps"/>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5712831" y="4495958"/>
            <a:ext cx="539472" cy="339272"/>
          </a:xfrm>
          <a:prstGeom prst="rect">
            <a:avLst/>
          </a:prstGeom>
        </p:spPr>
      </p:pic>
      <p:grpSp>
        <p:nvGrpSpPr>
          <p:cNvPr id="83" name="Group 82"/>
          <p:cNvGrpSpPr/>
          <p:nvPr/>
        </p:nvGrpSpPr>
        <p:grpSpPr>
          <a:xfrm>
            <a:off x="6358724" y="3928857"/>
            <a:ext cx="2168771" cy="1477328"/>
            <a:chOff x="6221958" y="1157580"/>
            <a:chExt cx="2168771" cy="1477328"/>
          </a:xfrm>
        </p:grpSpPr>
        <p:sp>
          <p:nvSpPr>
            <p:cNvPr id="84" name="Rectangle 83"/>
            <p:cNvSpPr/>
            <p:nvPr/>
          </p:nvSpPr>
          <p:spPr>
            <a:xfrm>
              <a:off x="6328381" y="1213404"/>
              <a:ext cx="1955927" cy="1394847"/>
            </a:xfrm>
            <a:prstGeom prst="rect">
              <a:avLst/>
            </a:prstGeom>
            <a:solidFill>
              <a:schemeClr val="accent1">
                <a:lumMod val="50000"/>
                <a:alpha val="80000"/>
              </a:schemeClr>
            </a:solidFill>
            <a:ln>
              <a:solidFill>
                <a:srgbClr val="1553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TextBox 84"/>
            <p:cNvSpPr txBox="1"/>
            <p:nvPr/>
          </p:nvSpPr>
          <p:spPr>
            <a:xfrm>
              <a:off x="6221958" y="1157580"/>
              <a:ext cx="2168771" cy="1477328"/>
            </a:xfrm>
            <a:prstGeom prst="rect">
              <a:avLst/>
            </a:prstGeom>
            <a:noFill/>
          </p:spPr>
          <p:txBody>
            <a:bodyPr wrap="square" rtlCol="0">
              <a:spAutoFit/>
            </a:bodyPr>
            <a:lstStyle/>
            <a:p>
              <a:pPr algn="ctr">
                <a:lnSpc>
                  <a:spcPts val="2660"/>
                </a:lnSpc>
              </a:pPr>
              <a:r>
                <a:rPr lang="en-US" dirty="0" smtClean="0">
                  <a:solidFill>
                    <a:srgbClr val="FFFFFF"/>
                  </a:solidFill>
                  <a:latin typeface="Source Sans Pro"/>
                  <a:cs typeface="Source Sans Pro"/>
                </a:rPr>
                <a:t>ICANN analyzes comments, finalizes document &amp; obtains Board approval</a:t>
              </a:r>
              <a:endParaRPr lang="en-US" dirty="0">
                <a:solidFill>
                  <a:srgbClr val="FFFFFF"/>
                </a:solidFill>
                <a:latin typeface="Source Sans Pro"/>
                <a:cs typeface="Source Sans Pro"/>
              </a:endParaRPr>
            </a:p>
          </p:txBody>
        </p:sp>
      </p:grpSp>
      <p:sp>
        <p:nvSpPr>
          <p:cNvPr id="3" name="Rectangle 2"/>
          <p:cNvSpPr/>
          <p:nvPr/>
        </p:nvSpPr>
        <p:spPr>
          <a:xfrm>
            <a:off x="544993" y="1247475"/>
            <a:ext cx="1955927" cy="257000"/>
          </a:xfrm>
          <a:prstGeom prst="rect">
            <a:avLst/>
          </a:prstGeom>
          <a:solidFill>
            <a:srgbClr val="156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14594" y="1247475"/>
            <a:ext cx="1943991" cy="257000"/>
          </a:xfrm>
          <a:prstGeom prst="rect">
            <a:avLst/>
          </a:prstGeom>
          <a:solidFill>
            <a:srgbClr val="145052"/>
          </a:solidFill>
          <a:ln w="19050" cmpd="sng">
            <a:solidFill>
              <a:srgbClr val="17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9" name="Rectangle 28"/>
          <p:cNvSpPr/>
          <p:nvPr/>
        </p:nvSpPr>
        <p:spPr>
          <a:xfrm>
            <a:off x="6465147" y="1247475"/>
            <a:ext cx="1955927" cy="257000"/>
          </a:xfrm>
          <a:prstGeom prst="rect">
            <a:avLst/>
          </a:prstGeom>
          <a:solidFill>
            <a:srgbClr val="BA7132"/>
          </a:solidFill>
          <a:ln>
            <a:solidFill>
              <a:srgbClr val="B871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0" name="Rectangle 29"/>
          <p:cNvSpPr/>
          <p:nvPr/>
        </p:nvSpPr>
        <p:spPr>
          <a:xfrm>
            <a:off x="544993" y="3764280"/>
            <a:ext cx="1955927" cy="220401"/>
          </a:xfrm>
          <a:prstGeom prst="rect">
            <a:avLst/>
          </a:prstGeom>
          <a:solidFill>
            <a:srgbClr val="A34729"/>
          </a:solidFill>
          <a:ln>
            <a:solidFill>
              <a:srgbClr val="A147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 weeks</a:t>
            </a:r>
          </a:p>
        </p:txBody>
      </p:sp>
      <p:sp>
        <p:nvSpPr>
          <p:cNvPr id="31" name="Rectangle 30"/>
          <p:cNvSpPr/>
          <p:nvPr/>
        </p:nvSpPr>
        <p:spPr>
          <a:xfrm>
            <a:off x="3505070" y="3764280"/>
            <a:ext cx="1955927" cy="220401"/>
          </a:xfrm>
          <a:prstGeom prst="rect">
            <a:avLst/>
          </a:prstGeom>
          <a:solidFill>
            <a:srgbClr val="092F4B"/>
          </a:solidFill>
          <a:ln>
            <a:solidFill>
              <a:srgbClr val="0B2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30 days</a:t>
            </a:r>
            <a:endParaRPr lang="en-US" sz="1400" dirty="0"/>
          </a:p>
        </p:txBody>
      </p:sp>
      <p:sp>
        <p:nvSpPr>
          <p:cNvPr id="32" name="Rectangle 31"/>
          <p:cNvSpPr/>
          <p:nvPr/>
        </p:nvSpPr>
        <p:spPr>
          <a:xfrm>
            <a:off x="6465147" y="3764280"/>
            <a:ext cx="1955927" cy="220401"/>
          </a:xfrm>
          <a:prstGeom prst="rect">
            <a:avLst/>
          </a:prstGeom>
          <a:solidFill>
            <a:srgbClr val="15538C"/>
          </a:solidFill>
          <a:ln>
            <a:solidFill>
              <a:srgbClr val="185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Elbow Connector 4"/>
          <p:cNvCxnSpPr>
            <a:stCxn id="69" idx="2"/>
            <a:endCxn id="30" idx="0"/>
          </p:cNvCxnSpPr>
          <p:nvPr/>
        </p:nvCxnSpPr>
        <p:spPr>
          <a:xfrm rot="5400000">
            <a:off x="4045081" y="366249"/>
            <a:ext cx="875907" cy="5920154"/>
          </a:xfrm>
          <a:prstGeom prst="bentConnector3">
            <a:avLst>
              <a:gd name="adj1" fmla="val 50000"/>
            </a:avLst>
          </a:prstGeom>
          <a:ln w="19050">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889969" y="6387920"/>
            <a:ext cx="1502399" cy="369332"/>
          </a:xfrm>
          <a:prstGeom prst="rect">
            <a:avLst/>
          </a:prstGeom>
          <a:noFill/>
        </p:spPr>
        <p:txBody>
          <a:bodyPr wrap="none" rtlCol="0">
            <a:spAutoFit/>
          </a:bodyPr>
          <a:lstStyle/>
          <a:p>
            <a:r>
              <a:rPr lang="en-US" dirty="0" smtClean="0">
                <a:solidFill>
                  <a:schemeClr val="bg1"/>
                </a:solidFill>
              </a:rPr>
              <a:t>For discussion</a:t>
            </a:r>
            <a:endParaRPr lang="en-US" dirty="0">
              <a:solidFill>
                <a:schemeClr val="bg1"/>
              </a:solidFill>
            </a:endParaRPr>
          </a:p>
        </p:txBody>
      </p:sp>
      <p:sp>
        <p:nvSpPr>
          <p:cNvPr id="2" name="Flowchart: Connector 1"/>
          <p:cNvSpPr/>
          <p:nvPr/>
        </p:nvSpPr>
        <p:spPr>
          <a:xfrm>
            <a:off x="341574" y="1044056"/>
            <a:ext cx="406838" cy="406838"/>
          </a:xfrm>
          <a:prstGeom prst="flowChartConnector">
            <a:avLst/>
          </a:prstGeom>
          <a:solidFill>
            <a:srgbClr val="156493"/>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5" name="Flowchart: Connector 34"/>
          <p:cNvSpPr/>
          <p:nvPr/>
        </p:nvSpPr>
        <p:spPr>
          <a:xfrm>
            <a:off x="6256766" y="3528771"/>
            <a:ext cx="406838" cy="406838"/>
          </a:xfrm>
          <a:prstGeom prst="flowChartConnector">
            <a:avLst/>
          </a:prstGeom>
          <a:solidFill>
            <a:srgbClr val="15538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36" name="Flowchart: Connector 35"/>
          <p:cNvSpPr/>
          <p:nvPr/>
        </p:nvSpPr>
        <p:spPr>
          <a:xfrm>
            <a:off x="6270067" y="1051746"/>
            <a:ext cx="406838" cy="406838"/>
          </a:xfrm>
          <a:prstGeom prst="flowChartConnector">
            <a:avLst/>
          </a:prstGeom>
          <a:solidFill>
            <a:srgbClr val="BA7132"/>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37" name="Flowchart: Connector 36"/>
          <p:cNvSpPr/>
          <p:nvPr/>
        </p:nvSpPr>
        <p:spPr>
          <a:xfrm>
            <a:off x="3305227" y="3515983"/>
            <a:ext cx="406838" cy="406838"/>
          </a:xfrm>
          <a:prstGeom prst="flowChartConnector">
            <a:avLst/>
          </a:prstGeom>
          <a:solidFill>
            <a:srgbClr val="092F4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38" name="Flowchart: Connector 37"/>
          <p:cNvSpPr/>
          <p:nvPr/>
        </p:nvSpPr>
        <p:spPr>
          <a:xfrm>
            <a:off x="353687" y="3541559"/>
            <a:ext cx="406838" cy="406838"/>
          </a:xfrm>
          <a:prstGeom prst="flowChartConnector">
            <a:avLst/>
          </a:prstGeom>
          <a:solidFill>
            <a:srgbClr val="A34729"/>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9" name="Flowchart: Connector 38"/>
          <p:cNvSpPr/>
          <p:nvPr/>
        </p:nvSpPr>
        <p:spPr>
          <a:xfrm>
            <a:off x="3282458" y="1044158"/>
            <a:ext cx="406838" cy="406838"/>
          </a:xfrm>
          <a:prstGeom prst="flowChartConnector">
            <a:avLst/>
          </a:prstGeom>
          <a:solidFill>
            <a:srgbClr val="145052"/>
          </a:solid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Tree>
    <p:extLst>
      <p:ext uri="{BB962C8B-B14F-4D97-AF65-F5344CB8AC3E}">
        <p14:creationId xmlns:p14="http://schemas.microsoft.com/office/powerpoint/2010/main" val="4056240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prstGeom prst="rect">
            <a:avLst/>
          </a:prstGeom>
        </p:spPr>
        <p:txBody>
          <a:bodyPr/>
          <a:lstStyle/>
          <a:p>
            <a:r>
              <a:rPr lang="en-US" dirty="0" smtClean="0"/>
              <a:t>Agenda</a:t>
            </a:r>
            <a:endParaRPr lang="en-US" dirty="0"/>
          </a:p>
        </p:txBody>
      </p:sp>
      <p:sp>
        <p:nvSpPr>
          <p:cNvPr id="4" name="TextBox 3"/>
          <p:cNvSpPr txBox="1"/>
          <p:nvPr/>
        </p:nvSpPr>
        <p:spPr>
          <a:xfrm>
            <a:off x="965675" y="1401510"/>
            <a:ext cx="7508624" cy="3693319"/>
          </a:xfrm>
          <a:prstGeom prst="rect">
            <a:avLst/>
          </a:prstGeom>
          <a:noFill/>
        </p:spPr>
        <p:txBody>
          <a:bodyPr wrap="square" rtlCol="0">
            <a:spAutoFit/>
          </a:bodyPr>
          <a:lstStyle/>
          <a:p>
            <a:pPr marL="342900" lvl="0" indent="-342900">
              <a:buFont typeface="+mj-lt"/>
              <a:buAutoNum type="arabicPeriod"/>
            </a:pPr>
            <a:r>
              <a:rPr lang="en-US" dirty="0"/>
              <a:t>Opening </a:t>
            </a:r>
            <a:r>
              <a:rPr lang="en-US" dirty="0" smtClean="0"/>
              <a:t>Remarks</a:t>
            </a:r>
          </a:p>
          <a:p>
            <a:pPr marL="342900" lvl="0" indent="-342900">
              <a:buFont typeface="+mj-lt"/>
              <a:buAutoNum type="arabicPeriod"/>
            </a:pPr>
            <a:endParaRPr lang="en-US" dirty="0"/>
          </a:p>
          <a:p>
            <a:pPr marL="342900" lvl="0" indent="-342900">
              <a:buFont typeface="+mj-lt"/>
              <a:buAutoNum type="arabicPeriod"/>
            </a:pPr>
            <a:r>
              <a:rPr lang="en-US" dirty="0"/>
              <a:t>Implementation Items</a:t>
            </a:r>
          </a:p>
          <a:p>
            <a:pPr marL="742950" lvl="1" indent="-285750">
              <a:buFontTx/>
              <a:buChar char="-"/>
            </a:pPr>
            <a:r>
              <a:rPr lang="en-US" dirty="0" smtClean="0"/>
              <a:t>RZERC Charter: </a:t>
            </a:r>
            <a:r>
              <a:rPr lang="en-US" dirty="0"/>
              <a:t>Obtain final agreement from IOTF on the draft </a:t>
            </a:r>
            <a:r>
              <a:rPr lang="en-US" dirty="0" smtClean="0"/>
              <a:t>circulated</a:t>
            </a:r>
          </a:p>
          <a:p>
            <a:pPr marL="742950" lvl="1" indent="-285750">
              <a:buFontTx/>
              <a:buChar char="-"/>
            </a:pPr>
            <a:r>
              <a:rPr lang="en-US" dirty="0" smtClean="0"/>
              <a:t>IANA </a:t>
            </a:r>
            <a:r>
              <a:rPr lang="en-US" dirty="0"/>
              <a:t>Escalation </a:t>
            </a:r>
            <a:r>
              <a:rPr lang="en-US" dirty="0" smtClean="0"/>
              <a:t>Mechanism: Is </a:t>
            </a:r>
            <a:r>
              <a:rPr lang="en-US" dirty="0"/>
              <a:t>there any other comments and feedback from the IOTF on Chuck’s </a:t>
            </a:r>
            <a:r>
              <a:rPr lang="en-US" dirty="0" smtClean="0"/>
              <a:t>clarification?</a:t>
            </a:r>
          </a:p>
          <a:p>
            <a:pPr marL="742950" lvl="1" indent="-285750">
              <a:buFontTx/>
              <a:buChar char="-"/>
            </a:pPr>
            <a:r>
              <a:rPr lang="en-US" dirty="0" smtClean="0"/>
              <a:t>Document </a:t>
            </a:r>
            <a:r>
              <a:rPr lang="en-US" dirty="0"/>
              <a:t>Review Process &amp; </a:t>
            </a:r>
            <a:r>
              <a:rPr lang="en-US" dirty="0" smtClean="0"/>
              <a:t>Timeline: </a:t>
            </a:r>
            <a:r>
              <a:rPr lang="en-US" dirty="0" smtClean="0"/>
              <a:t>1) Continue </a:t>
            </a:r>
            <a:r>
              <a:rPr lang="en-US" dirty="0"/>
              <a:t>discussion regarding document review </a:t>
            </a:r>
            <a:r>
              <a:rPr lang="en-US" dirty="0" smtClean="0"/>
              <a:t>process, and 2) </a:t>
            </a:r>
            <a:r>
              <a:rPr lang="en-US" smtClean="0"/>
              <a:t>review timeline</a:t>
            </a:r>
            <a:endParaRPr lang="en-US" dirty="0"/>
          </a:p>
          <a:p>
            <a:pPr marL="342900" lvl="0" indent="-342900">
              <a:buFont typeface="+mj-lt"/>
              <a:buAutoNum type="arabicPeriod"/>
            </a:pPr>
            <a:endParaRPr lang="en-US" dirty="0" smtClean="0"/>
          </a:p>
          <a:p>
            <a:pPr marL="342900" lvl="0" indent="-342900">
              <a:buFont typeface="+mj-lt"/>
              <a:buAutoNum type="arabicPeriod"/>
            </a:pPr>
            <a:r>
              <a:rPr lang="en-US" dirty="0" smtClean="0"/>
              <a:t>AOB </a:t>
            </a:r>
            <a:endParaRPr lang="en-US" dirty="0"/>
          </a:p>
          <a:p>
            <a:pPr marL="342900" lvl="0" indent="-342900">
              <a:buFont typeface="+mj-lt"/>
              <a:buAutoNum type="arabicPeriod"/>
            </a:pPr>
            <a:endParaRPr lang="en-US" dirty="0" smtClean="0"/>
          </a:p>
          <a:p>
            <a:pPr marL="342900" lvl="0" indent="-342900">
              <a:buFont typeface="+mj-lt"/>
              <a:buAutoNum type="arabicPeriod"/>
            </a:pPr>
            <a:r>
              <a:rPr lang="en-US" dirty="0" smtClean="0"/>
              <a:t>Closing </a:t>
            </a:r>
            <a:r>
              <a:rPr lang="en-US" dirty="0"/>
              <a:t>Remarks</a:t>
            </a:r>
          </a:p>
        </p:txBody>
      </p:sp>
    </p:spTree>
    <p:extLst>
      <p:ext uri="{BB962C8B-B14F-4D97-AF65-F5344CB8AC3E}">
        <p14:creationId xmlns:p14="http://schemas.microsoft.com/office/powerpoint/2010/main" val="3694211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3"/>
          </p:nvPr>
        </p:nvSpPr>
        <p:spPr>
          <a:xfrm>
            <a:off x="569913" y="2377590"/>
            <a:ext cx="6256337" cy="1728788"/>
          </a:xfrm>
        </p:spPr>
        <p:txBody>
          <a:bodyPr>
            <a:normAutofit/>
          </a:bodyPr>
          <a:lstStyle/>
          <a:p>
            <a:r>
              <a:rPr lang="en-US" dirty="0" smtClean="0"/>
              <a:t>RZERC </a:t>
            </a:r>
            <a:r>
              <a:rPr lang="en-US" dirty="0"/>
              <a:t>Charter</a:t>
            </a:r>
          </a:p>
        </p:txBody>
      </p:sp>
    </p:spTree>
    <p:extLst>
      <p:ext uri="{BB962C8B-B14F-4D97-AF65-F5344CB8AC3E}">
        <p14:creationId xmlns:p14="http://schemas.microsoft.com/office/powerpoint/2010/main" val="3731614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75385919"/>
              </p:ext>
            </p:extLst>
          </p:nvPr>
        </p:nvGraphicFramePr>
        <p:xfrm>
          <a:off x="256032" y="1060702"/>
          <a:ext cx="8577071" cy="4951371"/>
        </p:xfrm>
        <a:graphic>
          <a:graphicData uri="http://schemas.openxmlformats.org/drawingml/2006/table">
            <a:tbl>
              <a:tblPr firstRow="1" firstCol="1" bandRow="1"/>
              <a:tblGrid>
                <a:gridCol w="1307592"/>
                <a:gridCol w="7269479"/>
              </a:tblGrid>
              <a:tr h="706131">
                <a:tc>
                  <a:txBody>
                    <a:bodyPr/>
                    <a:lstStyle/>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Purpose</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Review and provide input regarding proposed architectural and operational changes to the root zone.</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As determined necessary by the committee, propose architectural and operational changes to the Root Zone for consideration by the ICANN Board.</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Act as a consultation body for ICANN during the RFP process for the Root Zone Maintainer, if needed</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2275">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Scope of Responsibilities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Consider issues raised to the committee to identify any potential security, stability or resiliency risks to the architecture and operation of the root zone.</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Coordination with the committee’s respective organizations and communities, and if appropriate, external experts, to ensure that relevant bodies were involved in decision and relevant expertise was available.</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For operational and architectural changes that impose potential risk to the security, stability, or resiliency of the root system (as identified by one or more committee members and agreed by a simple majority of members), coordinate a public consultation process via the ICANN public comment forum regarding the proposed changes, including the identified risks.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Act as a consultation body for ICANN during the issuance and consideration of an RFP for the Root Zone Maintainer, if needed.</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Coordinate with the Customer Standing Committee (CSC) as needed;</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902">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Composition</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One ICANN Board member (possibly as Chair), senior IANA Function Operator administrator or delegate, Chairs or delegates of the SSAC, RSSAC, ASO, IETF, a representative of the GNSO RySG, a representative of the ccNSO and a representative of the Root Zone Maintainer.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The committee will select its chair.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itle 9"/>
          <p:cNvSpPr>
            <a:spLocks noGrp="1"/>
          </p:cNvSpPr>
          <p:nvPr>
            <p:ph type="title"/>
          </p:nvPr>
        </p:nvSpPr>
        <p:spPr/>
        <p:txBody>
          <a:bodyPr/>
          <a:lstStyle/>
          <a:p>
            <a:r>
              <a:rPr lang="en-US" dirty="0" smtClean="0"/>
              <a:t>RZERC Charter</a:t>
            </a:r>
            <a:endParaRPr lang="en-US" dirty="0"/>
          </a:p>
        </p:txBody>
      </p:sp>
    </p:spTree>
    <p:extLst>
      <p:ext uri="{BB962C8B-B14F-4D97-AF65-F5344CB8AC3E}">
        <p14:creationId xmlns:p14="http://schemas.microsoft.com/office/powerpoint/2010/main" val="1386110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726282137"/>
              </p:ext>
            </p:extLst>
          </p:nvPr>
        </p:nvGraphicFramePr>
        <p:xfrm>
          <a:off x="219456" y="1060702"/>
          <a:ext cx="8613647" cy="3563445"/>
        </p:xfrm>
        <a:graphic>
          <a:graphicData uri="http://schemas.openxmlformats.org/drawingml/2006/table">
            <a:tbl>
              <a:tblPr firstRow="1" firstCol="1" bandRow="1"/>
              <a:tblGrid>
                <a:gridCol w="1344168"/>
                <a:gridCol w="7269479"/>
              </a:tblGrid>
              <a:tr h="706131">
                <a:tc>
                  <a:txBody>
                    <a:bodyPr/>
                    <a:lstStyle/>
                    <a:p>
                      <a:pPr marL="0" marR="0">
                        <a:spcBef>
                          <a:spcPts val="0"/>
                        </a:spcBef>
                        <a:spcAft>
                          <a:spcPts val="0"/>
                        </a:spcAft>
                      </a:pPr>
                      <a:r>
                        <a:rPr lang="en-US"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Meetings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Will meet as frequently as necessary, with at least one meeting per calendar year.  Regular meetings may be called upon with a fourteen-days notice by either the Chair or two members of the Committee acting together.  Meetings to address urgent issues may be called in a manner calculated to provide as much notice as possible to the members of the Committee.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Meetings may take place telephonically or, as prudent, face-to-face. E-mail and other Internet-based discussions are not deemed to be meetings.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24">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Voting and Quorum</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Decisions and actions of the Committee shall be taken by consensus. Such consensus may be determined via Internet-based discussions without the need for a meeting.</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131">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Records of Proceedings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The Committee shall operate as openly and transparently.</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Minutes or other records of Committee sessions shall be posted following approval by the Committee.</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In the event that making certain deliberations public would create a risk to the security or stability of the Internet DNS, the Committee shall specifically identify that as a reason for withholding parts of their meeting records.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444">
                <a:tc>
                  <a:txBody>
                    <a:bodyPr/>
                    <a:lstStyle/>
                    <a:p>
                      <a:pPr marL="0" marR="0">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Conflicts of Interest</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Committee members must provide statements of interest and confirm adherence to a Conflicts of Interest policy in their Committee service.</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383">
                <a:tc>
                  <a:txBody>
                    <a:bodyPr/>
                    <a:lstStyle/>
                    <a:p>
                      <a:pPr marL="0" marR="0">
                        <a:lnSpc>
                          <a:spcPts val="1670"/>
                        </a:lnSpc>
                        <a:spcBef>
                          <a:spcPts val="0"/>
                        </a:spcBef>
                        <a:spcAft>
                          <a:spcPts val="0"/>
                        </a:spcAft>
                      </a:pPr>
                      <a:r>
                        <a:rPr lang="en-US" sz="1200" kern="1200">
                          <a:solidFill>
                            <a:srgbClr val="000000"/>
                          </a:solidFill>
                          <a:effectLst/>
                          <a:latin typeface="Calibri" panose="020F0502020204030204" pitchFamily="34" charset="0"/>
                          <a:ea typeface="MS Mincho" panose="02020609040205080304" pitchFamily="49" charset="-128"/>
                          <a:cs typeface="Arial" panose="020B0604020202020204" pitchFamily="34" charset="0"/>
                        </a:rPr>
                        <a:t>Review</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670"/>
                        </a:lnSpc>
                        <a:spcBef>
                          <a:spcPts val="0"/>
                        </a:spcBef>
                        <a:spcAft>
                          <a:spcPts val="0"/>
                        </a:spcAft>
                      </a:pPr>
                      <a:r>
                        <a:rPr lang="en-CA" sz="1200" kern="12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The Charter of the Committee shall be reviewed at least every 5 years, and a review may be initiated more frequently if determined necessary.</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15728" marR="15728" marT="45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lstStyle/>
          <a:p>
            <a:r>
              <a:rPr lang="en-US" dirty="0" smtClean="0"/>
              <a:t>RZERC Charter - Continued</a:t>
            </a:r>
            <a:endParaRPr lang="en-US" dirty="0"/>
          </a:p>
        </p:txBody>
      </p:sp>
    </p:spTree>
    <p:extLst>
      <p:ext uri="{BB962C8B-B14F-4D97-AF65-F5344CB8AC3E}">
        <p14:creationId xmlns:p14="http://schemas.microsoft.com/office/powerpoint/2010/main" val="503252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dirty="0" smtClean="0">
                <a:latin typeface="Source Sans Pro"/>
                <a:cs typeface="Source Sans Pro"/>
              </a:rPr>
              <a:t>IANA Escalation Mechanism</a:t>
            </a:r>
            <a:endParaRPr lang="en-US" dirty="0">
              <a:latin typeface="Source Sans Pro Light"/>
              <a:cs typeface="Source Sans Pro Light"/>
            </a:endParaRPr>
          </a:p>
        </p:txBody>
      </p:sp>
    </p:spTree>
    <p:extLst>
      <p:ext uri="{BB962C8B-B14F-4D97-AF65-F5344CB8AC3E}">
        <p14:creationId xmlns:p14="http://schemas.microsoft.com/office/powerpoint/2010/main" val="565173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prstGeom prst="rect">
            <a:avLst/>
          </a:prstGeom>
        </p:spPr>
        <p:txBody>
          <a:bodyPr/>
          <a:lstStyle/>
          <a:p>
            <a:r>
              <a:rPr lang="en-US" dirty="0" smtClean="0"/>
              <a:t>IANA Escalation Mechanism</a:t>
            </a:r>
            <a:endParaRPr lang="en-US" dirty="0"/>
          </a:p>
        </p:txBody>
      </p:sp>
      <p:sp>
        <p:nvSpPr>
          <p:cNvPr id="4" name="TextBox 3"/>
          <p:cNvSpPr txBox="1"/>
          <p:nvPr/>
        </p:nvSpPr>
        <p:spPr>
          <a:xfrm>
            <a:off x="340659" y="863627"/>
            <a:ext cx="8462682" cy="5170646"/>
          </a:xfrm>
          <a:prstGeom prst="rect">
            <a:avLst/>
          </a:prstGeom>
          <a:noFill/>
        </p:spPr>
        <p:txBody>
          <a:bodyPr wrap="square" rtlCol="0">
            <a:spAutoFit/>
          </a:bodyPr>
          <a:lstStyle/>
          <a:p>
            <a:r>
              <a:rPr lang="en-US" sz="1500" b="1" u="sng" dirty="0" smtClean="0"/>
              <a:t>Question:</a:t>
            </a:r>
          </a:p>
          <a:p>
            <a:r>
              <a:rPr lang="en-US" sz="1500" dirty="0" smtClean="0"/>
              <a:t>Is the omission of the “ICANN President and CEO” from the escalation step within the paragraph 1367 of Annex I intentional?</a:t>
            </a:r>
          </a:p>
          <a:p>
            <a:endParaRPr lang="en-US" sz="1500" b="1" u="sng" dirty="0"/>
          </a:p>
          <a:p>
            <a:r>
              <a:rPr lang="en-US" sz="1500" b="1" u="sng" dirty="0" smtClean="0"/>
              <a:t>Chuck Gomes’ clarification (21 April 2016 via IOTF mailing list):</a:t>
            </a:r>
          </a:p>
          <a:p>
            <a:r>
              <a:rPr lang="en-US" sz="1500" dirty="0" smtClean="0"/>
              <a:t>“As </a:t>
            </a:r>
            <a:r>
              <a:rPr lang="en-US" sz="1500" dirty="0"/>
              <a:t>I suspected on the call this week, it was intentional.  Thanks to Marika for digging into meeting notes to confirm this.  From my own personal point of view, considering that anyone can file a complaint in Phase 1, it seems like overkill to escalate a complaint in Phase 1 to the President and CEO, and if it is a recurring problem or of a more significant nature, registry operations or the ccNSO or GNSO may escalate it further via Phase 2</a:t>
            </a:r>
            <a:r>
              <a:rPr lang="en-US" sz="1500" dirty="0" smtClean="0"/>
              <a:t>.”</a:t>
            </a:r>
          </a:p>
          <a:p>
            <a:endParaRPr lang="en-US" sz="1500" dirty="0"/>
          </a:p>
          <a:p>
            <a:r>
              <a:rPr lang="en-US" sz="1500" b="1" u="sng" dirty="0" smtClean="0"/>
              <a:t>Question:</a:t>
            </a:r>
          </a:p>
          <a:p>
            <a:r>
              <a:rPr lang="en-US" sz="1500" dirty="0" smtClean="0"/>
              <a:t>Flowchart #1 and #3 of the Annex J are titled the </a:t>
            </a:r>
            <a:r>
              <a:rPr lang="en-US" sz="1500" smtClean="0"/>
              <a:t>same (“</a:t>
            </a:r>
            <a:r>
              <a:rPr lang="en-US" sz="1500" dirty="0" smtClean="0"/>
              <a:t>IANA Problem </a:t>
            </a:r>
            <a:r>
              <a:rPr lang="en-US" sz="1500" smtClean="0"/>
              <a:t>Resolution Process”), </a:t>
            </a:r>
            <a:r>
              <a:rPr lang="en-US" sz="1500" dirty="0" smtClean="0"/>
              <a:t>but the contents of the flowcharts differ. Is the difference intentional?</a:t>
            </a:r>
          </a:p>
          <a:p>
            <a:endParaRPr lang="en-US" sz="1500" dirty="0"/>
          </a:p>
          <a:p>
            <a:r>
              <a:rPr lang="en-US" sz="1500" b="1" u="sng" dirty="0" smtClean="0"/>
              <a:t>Chuck Gomes’ clarification </a:t>
            </a:r>
            <a:r>
              <a:rPr lang="en-US" sz="1500" b="1" u="sng" dirty="0"/>
              <a:t>(21 April 2016 via IOTF mailing list)</a:t>
            </a:r>
            <a:r>
              <a:rPr lang="en-US" sz="1500" b="1" u="sng" dirty="0" smtClean="0"/>
              <a:t>:</a:t>
            </a:r>
          </a:p>
          <a:p>
            <a:r>
              <a:rPr lang="en-US" sz="1500" dirty="0" smtClean="0"/>
              <a:t>“As </a:t>
            </a:r>
            <a:r>
              <a:rPr lang="en-US" sz="1500" dirty="0"/>
              <a:t>you can see, the one on page 115 includes the PTI Board step and the one on page 113 does not. The one with the PTI Board step matches the steps in paragraph 1384 on page 112 so it should be used.  I am not sure why there was even a need to include the IANA Problem Resolution Process flow chart twice.  I suggest deleting the first occurrence.  That makes logical sense not only because it is incomplete but also because the last step in the CSC row of the IANA Customer Service Complaint Resolution Process for Naming Related Functions ends with ‘IANA Problem Resolution Process (see next page</a:t>
            </a:r>
            <a:r>
              <a:rPr lang="en-US" sz="1500" dirty="0" smtClean="0"/>
              <a:t>)’.”</a:t>
            </a:r>
            <a:endParaRPr lang="en-US" sz="1500" dirty="0"/>
          </a:p>
        </p:txBody>
      </p:sp>
    </p:spTree>
    <p:extLst>
      <p:ext uri="{BB962C8B-B14F-4D97-AF65-F5344CB8AC3E}">
        <p14:creationId xmlns:p14="http://schemas.microsoft.com/office/powerpoint/2010/main" val="3284850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b="1" dirty="0" smtClean="0"/>
              <a:t>Document </a:t>
            </a:r>
            <a:r>
              <a:rPr lang="en-US" b="1" dirty="0"/>
              <a:t>Review </a:t>
            </a:r>
            <a:r>
              <a:rPr lang="en-US" b="1" dirty="0" smtClean="0"/>
              <a:t>Process &amp; Timeline</a:t>
            </a:r>
            <a:endParaRPr lang="en-US" b="1" dirty="0"/>
          </a:p>
        </p:txBody>
      </p:sp>
    </p:spTree>
    <p:extLst>
      <p:ext uri="{BB962C8B-B14F-4D97-AF65-F5344CB8AC3E}">
        <p14:creationId xmlns:p14="http://schemas.microsoft.com/office/powerpoint/2010/main" val="2052448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PTI Formation Documents</a:t>
            </a:r>
            <a:endParaRPr lang="en-US" dirty="0"/>
          </a:p>
        </p:txBody>
      </p:sp>
      <p:sp>
        <p:nvSpPr>
          <p:cNvPr id="4" name="TextBox 3"/>
          <p:cNvSpPr txBox="1"/>
          <p:nvPr/>
        </p:nvSpPr>
        <p:spPr>
          <a:xfrm>
            <a:off x="336610" y="811466"/>
            <a:ext cx="8454081" cy="5047537"/>
          </a:xfrm>
          <a:prstGeom prst="rect">
            <a:avLst/>
          </a:prstGeom>
          <a:noFill/>
        </p:spPr>
        <p:txBody>
          <a:bodyPr wrap="square" rtlCol="0">
            <a:spAutoFit/>
          </a:bodyPr>
          <a:lstStyle/>
          <a:p>
            <a:pPr marL="285750" indent="-285750">
              <a:buFont typeface="Arial"/>
              <a:buChar char="•"/>
            </a:pPr>
            <a:r>
              <a:rPr lang="en-US" dirty="0" smtClean="0"/>
              <a:t>Includes PTI Bylaws, Articles of Incorporation, and Conflict of Interest policy</a:t>
            </a:r>
          </a:p>
          <a:p>
            <a:pPr marL="285750" indent="-285750">
              <a:buFont typeface="Arial"/>
              <a:buChar char="•"/>
            </a:pPr>
            <a:r>
              <a:rPr lang="en-US" dirty="0" smtClean="0"/>
              <a:t>Term sheets reviewed with IOTF on calls 4 and 5</a:t>
            </a:r>
          </a:p>
          <a:p>
            <a:pPr marL="285750" indent="-285750">
              <a:buFont typeface="Arial"/>
              <a:buChar char="•"/>
            </a:pPr>
            <a:r>
              <a:rPr lang="en-US" dirty="0" smtClean="0"/>
              <a:t>No objections to term sheets raised</a:t>
            </a:r>
          </a:p>
          <a:p>
            <a:pPr marL="285750" indent="-285750">
              <a:buFont typeface="Arial"/>
              <a:buChar char="•"/>
            </a:pPr>
            <a:r>
              <a:rPr lang="en-US" dirty="0" smtClean="0"/>
              <a:t>TIMING </a:t>
            </a:r>
            <a:r>
              <a:rPr lang="en-US" dirty="0"/>
              <a:t>–</a:t>
            </a:r>
            <a:r>
              <a:rPr lang="en-US" dirty="0" smtClean="0"/>
              <a:t> ICANN is drafting proposed PTI Bylaws and Articles of Incorporation to these term sheets, which can be shared next week. Month of May planned for review process. Public comment period during the month of June.</a:t>
            </a:r>
          </a:p>
          <a:p>
            <a:pPr marL="285750" indent="-285750">
              <a:buFont typeface="Arial"/>
              <a:buChar char="•"/>
            </a:pPr>
            <a:r>
              <a:rPr lang="en-US" dirty="0" smtClean="0"/>
              <a:t>PROCESS – Need to develop process for community and ICANN to work together to iterate and finalize documents for public-comment posting</a:t>
            </a:r>
          </a:p>
          <a:p>
            <a:pPr marL="742950" lvl="1" indent="-285750">
              <a:buFont typeface="Arial"/>
              <a:buChar char="•"/>
            </a:pPr>
            <a:r>
              <a:rPr lang="en-US" dirty="0" smtClean="0"/>
              <a:t>Proposed Process:</a:t>
            </a:r>
          </a:p>
          <a:p>
            <a:pPr marL="1200150" lvl="2" indent="-285750">
              <a:buFont typeface="Arial"/>
              <a:buChar char="•"/>
            </a:pPr>
            <a:r>
              <a:rPr lang="en-US" sz="1600" dirty="0" smtClean="0"/>
              <a:t>ICANN and Sidley legal teams collaborate to finalize documents – review for adherence to PTI requirements and ICANN draft Bylaws. Any items raised by the community outside of the proposals and ICANN draft Bylaws will be flagged for IOTF discussion.</a:t>
            </a:r>
          </a:p>
          <a:p>
            <a:pPr marL="1200150" lvl="2" indent="-285750">
              <a:buFont typeface="Arial"/>
              <a:buChar char="•"/>
            </a:pPr>
            <a:r>
              <a:rPr lang="en-US" sz="1600" dirty="0" smtClean="0"/>
              <a:t>Questions from legal teams will be raised to IOTF</a:t>
            </a:r>
          </a:p>
          <a:p>
            <a:pPr marL="1200150" lvl="2" indent="-285750">
              <a:buFont typeface="Arial"/>
              <a:buChar char="•"/>
            </a:pPr>
            <a:r>
              <a:rPr lang="en-US" sz="1600" dirty="0" smtClean="0"/>
              <a:t>IOTF will provide responses to legal teams, consulting the relevant parties as appropriate</a:t>
            </a:r>
          </a:p>
          <a:p>
            <a:pPr marL="1200150" lvl="2" indent="-285750">
              <a:buFont typeface="Arial"/>
              <a:buChar char="•"/>
            </a:pPr>
            <a:r>
              <a:rPr lang="en-US" sz="1600" dirty="0" smtClean="0"/>
              <a:t>The draft document will be sent to the CWG for review and feedback</a:t>
            </a:r>
          </a:p>
          <a:p>
            <a:pPr marL="1200150" lvl="2" indent="-285750">
              <a:buFont typeface="Arial"/>
              <a:buChar char="•"/>
            </a:pPr>
            <a:r>
              <a:rPr lang="en-US" sz="1600" dirty="0" smtClean="0"/>
              <a:t>Feedback will be discussed with IOTF and incorporated as appropriate</a:t>
            </a:r>
          </a:p>
          <a:p>
            <a:pPr marL="1200150" lvl="2" indent="-285750">
              <a:buFont typeface="Arial"/>
              <a:buChar char="•"/>
            </a:pPr>
            <a:r>
              <a:rPr lang="en-US" sz="1600" dirty="0" smtClean="0"/>
              <a:t>The final draft will be posted for a 30-day public comment period</a:t>
            </a:r>
            <a:endParaRPr lang="en-US" sz="1600" dirty="0"/>
          </a:p>
        </p:txBody>
      </p:sp>
    </p:spTree>
    <p:extLst>
      <p:ext uri="{BB962C8B-B14F-4D97-AF65-F5344CB8AC3E}">
        <p14:creationId xmlns:p14="http://schemas.microsoft.com/office/powerpoint/2010/main" val="2676207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27539</TotalTime>
  <Words>1563</Words>
  <Application>Microsoft Office PowerPoint</Application>
  <PresentationFormat>On-screen Show (4:3)</PresentationFormat>
  <Paragraphs>193</Paragraphs>
  <Slides>15</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MS Mincho</vt:lpstr>
      <vt:lpstr>Source Sans Pro Light</vt:lpstr>
      <vt:lpstr>Arial</vt:lpstr>
      <vt:lpstr>Calibri</vt:lpstr>
      <vt:lpstr>Calibri Light</vt:lpstr>
      <vt:lpstr>Cambria</vt:lpstr>
      <vt:lpstr>Courier New</vt:lpstr>
      <vt:lpstr>Source Sans Pro</vt:lpstr>
      <vt:lpstr>Times New Roman</vt:lpstr>
      <vt:lpstr>Wingdings</vt:lpstr>
      <vt:lpstr>Office Theme</vt:lpstr>
      <vt:lpstr>PowerPoint Presentation</vt:lpstr>
      <vt:lpstr>Agenda</vt:lpstr>
      <vt:lpstr>PowerPoint Presentation</vt:lpstr>
      <vt:lpstr>RZERC Charter</vt:lpstr>
      <vt:lpstr>RZERC Charter - Continued</vt:lpstr>
      <vt:lpstr>PowerPoint Presentation</vt:lpstr>
      <vt:lpstr>IANA Escalation Mechanism</vt:lpstr>
      <vt:lpstr>PowerPoint Presentation</vt:lpstr>
      <vt:lpstr>PTI Formation Documents</vt:lpstr>
      <vt:lpstr>ICANN-PTI Contract</vt:lpstr>
      <vt:lpstr>PowerPoint Presentation</vt:lpstr>
      <vt:lpstr>PowerPoint Presentation</vt:lpstr>
      <vt:lpstr>List of implementation item requiring input from IOTF</vt:lpstr>
      <vt:lpstr>IOTF Call Decision Log</vt:lpstr>
      <vt:lpstr>Document Review Process &amp; Timeline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Yuko Green</dc:creator>
  <cp:lastModifiedBy>Yuko Green</cp:lastModifiedBy>
  <cp:revision>265</cp:revision>
  <cp:lastPrinted>2016-03-23T18:28:43Z</cp:lastPrinted>
  <dcterms:created xsi:type="dcterms:W3CDTF">2016-01-21T01:38:44Z</dcterms:created>
  <dcterms:modified xsi:type="dcterms:W3CDTF">2016-04-27T17:16:33Z</dcterms:modified>
</cp:coreProperties>
</file>